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68" r:id="rId2"/>
    <p:sldId id="272" r:id="rId3"/>
    <p:sldId id="275" r:id="rId4"/>
    <p:sldId id="1763" r:id="rId5"/>
    <p:sldId id="1761" r:id="rId6"/>
    <p:sldId id="1762" r:id="rId7"/>
    <p:sldId id="1767" r:id="rId8"/>
    <p:sldId id="282" r:id="rId9"/>
    <p:sldId id="283" r:id="rId10"/>
    <p:sldId id="344" r:id="rId11"/>
    <p:sldId id="370" r:id="rId12"/>
    <p:sldId id="349" r:id="rId13"/>
    <p:sldId id="374" r:id="rId14"/>
    <p:sldId id="350" r:id="rId15"/>
    <p:sldId id="351" r:id="rId16"/>
    <p:sldId id="352" r:id="rId17"/>
    <p:sldId id="353" r:id="rId18"/>
    <p:sldId id="1758" r:id="rId19"/>
    <p:sldId id="1759" r:id="rId20"/>
    <p:sldId id="1760" r:id="rId21"/>
    <p:sldId id="280" r:id="rId22"/>
    <p:sldId id="1765" r:id="rId23"/>
    <p:sldId id="279" r:id="rId24"/>
    <p:sldId id="278" r:id="rId25"/>
    <p:sldId id="1766" r:id="rId26"/>
    <p:sldId id="277" r:id="rId27"/>
    <p:sldId id="1764" r:id="rId28"/>
    <p:sldId id="1768" r:id="rId29"/>
    <p:sldId id="1769" r:id="rId30"/>
    <p:sldId id="1770" r:id="rId31"/>
    <p:sldId id="1771" r:id="rId32"/>
    <p:sldId id="1773" r:id="rId33"/>
    <p:sldId id="1774" r:id="rId34"/>
    <p:sldId id="1775" r:id="rId35"/>
    <p:sldId id="1776" r:id="rId36"/>
    <p:sldId id="1777" r:id="rId37"/>
    <p:sldId id="1778" r:id="rId38"/>
    <p:sldId id="1779" r:id="rId39"/>
    <p:sldId id="1780" r:id="rId40"/>
    <p:sldId id="1781" r:id="rId41"/>
    <p:sldId id="264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9DCC"/>
    <a:srgbClr val="24DCB8"/>
    <a:srgbClr val="DC2F8C"/>
    <a:srgbClr val="0E3F96"/>
    <a:srgbClr val="00A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49"/>
    <p:restoredTop sz="90000"/>
  </p:normalViewPr>
  <p:slideViewPr>
    <p:cSldViewPr snapToGrid="0" snapToObjects="1">
      <p:cViewPr varScale="1">
        <p:scale>
          <a:sx n="139" d="100"/>
          <a:sy n="139" d="100"/>
        </p:scale>
        <p:origin x="13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018EA-65B9-2946-AD1E-E5459BC35392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6A2DF-BEF8-7D4E-85A5-3AFD28527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84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6/22</a:t>
            </a:r>
            <a:r>
              <a:rPr lang="zh-CN" altLang="en-US" dirty="0"/>
              <a:t> </a:t>
            </a:r>
            <a:r>
              <a:rPr lang="ja-JP" altLang="en-US"/>
              <a:t>日</a:t>
            </a:r>
            <a:r>
              <a:rPr lang="zh-CN" altLang="en-US" dirty="0"/>
              <a:t> </a:t>
            </a:r>
            <a:r>
              <a:rPr lang="en-US" altLang="zh-CN" dirty="0"/>
              <a:t>10:00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11:00</a:t>
            </a:r>
            <a:r>
              <a:rPr lang="zh-CN" altLang="en-US" dirty="0"/>
              <a:t> </a:t>
            </a:r>
            <a:r>
              <a:rPr lang="ja-JP" altLang="en-US"/>
              <a:t>演讲</a:t>
            </a:r>
            <a:r>
              <a:rPr lang="zh-CN" altLang="en-US" dirty="0"/>
              <a:t> </a:t>
            </a:r>
            <a:r>
              <a:rPr lang="en-US" altLang="zh-CN" dirty="0"/>
              <a:t>50</a:t>
            </a:r>
            <a:r>
              <a:rPr lang="zh-CN" altLang="en-US" dirty="0"/>
              <a:t> </a:t>
            </a:r>
            <a:r>
              <a:rPr lang="ja-JP" altLang="en-US"/>
              <a:t>分钟</a:t>
            </a:r>
            <a:r>
              <a:rPr lang="zh-CN" altLang="en-US" dirty="0"/>
              <a:t>，</a:t>
            </a:r>
            <a:r>
              <a:rPr lang="ja-JP" altLang="en-US"/>
              <a:t>互动答疑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ja-JP" altLang="en-US"/>
              <a:t>分钟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6A2DF-BEF8-7D4E-85A5-3AFD28527B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21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476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 b="1" dirty="0"/>
              <a:t>Serializable</a:t>
            </a:r>
            <a:r>
              <a:rPr lang="zh-CN" altLang="en-US" b="1" dirty="0"/>
              <a:t> </a:t>
            </a:r>
            <a:r>
              <a:rPr lang="en-US" altLang="zh-CN" b="1" dirty="0"/>
              <a:t>isolation:</a:t>
            </a:r>
            <a:r>
              <a:rPr lang="zh-CN" altLang="en-US" b="1" dirty="0"/>
              <a:t> </a:t>
            </a:r>
            <a:r>
              <a:rPr lang="ja-JP" altLang="en-US" b="1"/>
              <a:t>早期数据处理系统一次只执行一个任务</a:t>
            </a:r>
            <a:r>
              <a:rPr lang="zh-CN" altLang="en-US" b="1" dirty="0"/>
              <a:t>，</a:t>
            </a:r>
            <a:r>
              <a:rPr lang="ja-JP" altLang="en-US" b="1"/>
              <a:t>不需要考虑隔离和一致性</a:t>
            </a:r>
            <a:r>
              <a:rPr lang="zh-CN" altLang="en-US" b="1" dirty="0"/>
              <a:t>。 </a:t>
            </a:r>
            <a:r>
              <a:rPr lang="ja-JP" altLang="en-US" b="1"/>
              <a:t>硬件提升可以兵法执行</a:t>
            </a:r>
            <a:r>
              <a:rPr lang="zh-CN" altLang="en-US" b="1" dirty="0"/>
              <a:t>。</a:t>
            </a:r>
            <a:r>
              <a:rPr lang="ja-JP" altLang="en-US" b="1"/>
              <a:t>需要解决并发事务的隔离性</a:t>
            </a:r>
            <a:r>
              <a:rPr lang="zh-CN" altLang="en-US" b="1" dirty="0"/>
              <a:t>，</a:t>
            </a:r>
            <a:r>
              <a:rPr lang="ja-JP" altLang="en-US" b="1"/>
              <a:t>以确保应用程序看到一致性的数据库状态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 b="0" dirty="0"/>
              <a:t>Jim</a:t>
            </a:r>
            <a:r>
              <a:rPr lang="zh-CN" altLang="en-US" b="0" dirty="0"/>
              <a:t> </a:t>
            </a:r>
            <a:r>
              <a:rPr lang="en-US" altLang="zh-CN" b="0" dirty="0"/>
              <a:t>Gray</a:t>
            </a:r>
            <a:r>
              <a:rPr lang="zh-CN" altLang="en-US" b="0" dirty="0"/>
              <a:t> </a:t>
            </a:r>
            <a:r>
              <a:rPr lang="ja-JP" altLang="en-US" b="0"/>
              <a:t>当年并没有明确提隔离性这个概念作为事务的一个单独属性</a:t>
            </a:r>
            <a:r>
              <a:rPr lang="zh-CN" altLang="en-US" b="0" dirty="0"/>
              <a:t>， </a:t>
            </a:r>
            <a:r>
              <a:rPr lang="ja-JP" altLang="en-US" b="0"/>
              <a:t>他通过引入可串行化这个概念</a:t>
            </a:r>
            <a:r>
              <a:rPr lang="zh-CN" altLang="en-US" b="0" dirty="0"/>
              <a:t>，</a:t>
            </a:r>
            <a:r>
              <a:rPr lang="ja-JP" altLang="en-US" b="0"/>
              <a:t>证明了</a:t>
            </a:r>
            <a:r>
              <a:rPr lang="zh-CN" altLang="en-US" b="0" dirty="0"/>
              <a:t> </a:t>
            </a:r>
            <a:r>
              <a:rPr lang="ja-JP" altLang="en-US" b="0"/>
              <a:t>锁</a:t>
            </a:r>
            <a:r>
              <a:rPr lang="zh-CN" altLang="en-US" b="0" dirty="0"/>
              <a:t> </a:t>
            </a:r>
            <a:r>
              <a:rPr lang="en-US" altLang="zh-CN" b="0" dirty="0">
                <a:sym typeface="Wingdings" pitchFamily="2" charset="2"/>
              </a:rPr>
              <a:t></a:t>
            </a:r>
            <a:r>
              <a:rPr lang="zh-CN" altLang="en-US" b="0" dirty="0"/>
              <a:t> </a:t>
            </a:r>
            <a:r>
              <a:rPr lang="ja-JP" altLang="en-US" b="0"/>
              <a:t>确保可串行化</a:t>
            </a:r>
            <a:r>
              <a:rPr lang="zh-CN" altLang="en-US" b="0" dirty="0"/>
              <a:t> </a:t>
            </a:r>
            <a:r>
              <a:rPr lang="en-US" altLang="zh-CN" b="0" dirty="0">
                <a:sym typeface="Wingdings" pitchFamily="2" charset="2"/>
              </a:rPr>
              <a:t></a:t>
            </a:r>
            <a:r>
              <a:rPr lang="zh-CN" altLang="en-US" b="0" dirty="0">
                <a:sym typeface="Wingdings" pitchFamily="2" charset="2"/>
              </a:rPr>
              <a:t> </a:t>
            </a:r>
            <a:r>
              <a:rPr lang="ja-JP" altLang="en-US" b="0">
                <a:sym typeface="Wingdings" pitchFamily="2" charset="2"/>
              </a:rPr>
              <a:t>进而确保满足各种约束</a:t>
            </a:r>
            <a:r>
              <a:rPr lang="zh-CN" altLang="en-US" b="0" dirty="0">
                <a:sym typeface="Wingdings" pitchFamily="2" charset="2"/>
              </a:rPr>
              <a:t>，</a:t>
            </a:r>
            <a:r>
              <a:rPr lang="ja-JP" altLang="en-US" b="0">
                <a:sym typeface="Wingdings" pitchFamily="2" charset="2"/>
              </a:rPr>
              <a:t>满足一致性</a:t>
            </a:r>
            <a:r>
              <a:rPr lang="zh-CN" altLang="en-US" b="0" dirty="0">
                <a:sym typeface="Wingdings" pitchFamily="2" charset="2"/>
              </a:rPr>
              <a:t> </a:t>
            </a:r>
            <a:r>
              <a:rPr lang="en-US" altLang="zh-CN" b="0" dirty="0">
                <a:sym typeface="Wingdings" pitchFamily="2" charset="2"/>
              </a:rPr>
              <a:t></a:t>
            </a:r>
            <a:r>
              <a:rPr lang="zh-CN" altLang="en-US" b="0" dirty="0">
                <a:sym typeface="Wingdings" pitchFamily="2" charset="2"/>
              </a:rPr>
              <a:t> </a:t>
            </a:r>
            <a:r>
              <a:rPr lang="ja-JP" altLang="en-US" b="0">
                <a:sym typeface="Wingdings" pitchFamily="2" charset="2"/>
              </a:rPr>
              <a:t>进而提出细粒度锁进行优化</a:t>
            </a:r>
            <a:endParaRPr lang="en-US" altLang="zh-CN" b="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Global </a:t>
            </a:r>
            <a:r>
              <a:rPr lang="en-US" dirty="0" err="1"/>
              <a:t>xid</a:t>
            </a:r>
            <a:r>
              <a:rPr lang="en-US" dirty="0"/>
              <a:t> and global snapshot provided by DTM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Gxmin</a:t>
            </a:r>
            <a:r>
              <a:rPr lang="en-US" dirty="0"/>
              <a:t>, </a:t>
            </a:r>
            <a:r>
              <a:rPr lang="en-US" dirty="0" err="1"/>
              <a:t>Gxmax</a:t>
            </a:r>
            <a:r>
              <a:rPr lang="en-US" dirty="0"/>
              <a:t>, </a:t>
            </a:r>
            <a:r>
              <a:rPr lang="en-US" dirty="0" err="1"/>
              <a:t>gInProgress</a:t>
            </a:r>
            <a:r>
              <a:rPr lang="en-US" dirty="0"/>
              <a:t> [ ]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tuples contain local </a:t>
            </a:r>
            <a:r>
              <a:rPr lang="en-US" dirty="0" err="1"/>
              <a:t>xmin</a:t>
            </a:r>
            <a:r>
              <a:rPr lang="en-US" dirty="0"/>
              <a:t>/</a:t>
            </a:r>
            <a:r>
              <a:rPr lang="en-US" dirty="0" err="1"/>
              <a:t>xmax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if (!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XidInSnapshot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(GS,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xid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XidInSnapshot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(LS,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xid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4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  <a:p>
            <a:r>
              <a:rPr lang="ja-JP" altLang="en-US"/>
              <a:t>分布式死锁检测</a:t>
            </a:r>
            <a:endParaRPr lang="en-US" altLang="ja-JP" dirty="0"/>
          </a:p>
          <a:p>
            <a:r>
              <a:rPr lang="en-US" altLang="zh-CN" dirty="0"/>
              <a:t>Jim</a:t>
            </a:r>
            <a:r>
              <a:rPr lang="zh-CN" altLang="en-US" dirty="0"/>
              <a:t> </a:t>
            </a:r>
            <a:r>
              <a:rPr lang="en-US" altLang="zh-CN" dirty="0"/>
              <a:t>Gray</a:t>
            </a:r>
            <a:r>
              <a:rPr lang="zh-CN" altLang="en-US" dirty="0"/>
              <a:t> </a:t>
            </a:r>
            <a:r>
              <a:rPr lang="ja-JP" altLang="en-US"/>
              <a:t>提出可串行化概念</a:t>
            </a:r>
            <a:r>
              <a:rPr lang="zh-CN" altLang="en-US" dirty="0"/>
              <a:t>：</a:t>
            </a:r>
            <a:r>
              <a:rPr lang="ja-JP" altLang="en-US"/>
              <a:t>为了证明满足可串行化</a:t>
            </a:r>
            <a:r>
              <a:rPr lang="zh-CN" altLang="en-US" dirty="0"/>
              <a:t>，</a:t>
            </a:r>
            <a:r>
              <a:rPr lang="ja-JP" altLang="en-US"/>
              <a:t>则满足数据库</a:t>
            </a:r>
            <a:r>
              <a:rPr lang="zh-CN" altLang="en-US" dirty="0"/>
              <a:t> </a:t>
            </a:r>
            <a:r>
              <a:rPr lang="en-US" altLang="zh-CN" dirty="0"/>
              <a:t>ACID</a:t>
            </a:r>
            <a:r>
              <a:rPr lang="zh-CN" altLang="en-US" dirty="0"/>
              <a:t> </a:t>
            </a:r>
            <a:r>
              <a:rPr lang="ja-JP" altLang="en-US"/>
              <a:t>中的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</a:p>
          <a:p>
            <a:r>
              <a:rPr lang="en-US" dirty="0"/>
              <a:t>Linearizability</a:t>
            </a:r>
            <a:r>
              <a:rPr lang="zh-CN" altLang="en-US" dirty="0"/>
              <a:t>： </a:t>
            </a:r>
            <a:r>
              <a:rPr lang="ja-JP" altLang="en-US"/>
              <a:t>数据</a:t>
            </a:r>
            <a:r>
              <a:rPr lang="zh-CN" altLang="en-US" dirty="0"/>
              <a:t> </a:t>
            </a:r>
            <a:r>
              <a:rPr lang="en-US" altLang="zh-CN" dirty="0"/>
              <a:t>CAP</a:t>
            </a:r>
            <a:r>
              <a:rPr lang="zh-CN" altLang="en-US" dirty="0"/>
              <a:t> </a:t>
            </a:r>
            <a:r>
              <a:rPr lang="ja-JP" altLang="en-US"/>
              <a:t>中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ja-JP" altLang="en-US"/>
              <a:t>的概念</a:t>
            </a:r>
            <a:r>
              <a:rPr lang="zh-CN" altLang="en-US" dirty="0"/>
              <a:t>。  </a:t>
            </a:r>
            <a:r>
              <a:rPr lang="ja-JP" altLang="en-US"/>
              <a:t>针对单个操作</a:t>
            </a:r>
            <a:r>
              <a:rPr lang="zh-CN" altLang="en-US" dirty="0"/>
              <a:t>、</a:t>
            </a:r>
            <a:r>
              <a:rPr lang="ja-JP" altLang="en-US"/>
              <a:t>单个数据对象而言</a:t>
            </a:r>
            <a:r>
              <a:rPr lang="zh-CN" altLang="en-US" dirty="0"/>
              <a:t>。  </a:t>
            </a:r>
            <a:r>
              <a:rPr lang="ja-JP" altLang="en-US"/>
              <a:t>一个数据被更新后</a:t>
            </a:r>
            <a:r>
              <a:rPr lang="zh-CN" altLang="en-US" dirty="0"/>
              <a:t>，</a:t>
            </a:r>
            <a:r>
              <a:rPr lang="ja-JP" altLang="en-US"/>
              <a:t>所有读看到一致的值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ja-JP" altLang="en-US"/>
              <a:t>严格串行化</a:t>
            </a:r>
            <a:r>
              <a:rPr lang="zh-CN" altLang="en-US" dirty="0"/>
              <a:t>： </a:t>
            </a:r>
            <a:r>
              <a:rPr lang="ja-JP" altLang="en-US"/>
              <a:t>同时满足</a:t>
            </a:r>
            <a:r>
              <a:rPr lang="zh-CN" altLang="en-US" dirty="0"/>
              <a:t> </a:t>
            </a:r>
            <a:r>
              <a:rPr lang="en-US" altLang="zh-CN" dirty="0"/>
              <a:t>serializability</a:t>
            </a:r>
            <a:r>
              <a:rPr lang="zh-CN" altLang="en-US" dirty="0"/>
              <a:t> </a:t>
            </a:r>
            <a:r>
              <a:rPr lang="ja-JP" altLang="en-US"/>
              <a:t>和</a:t>
            </a:r>
            <a:r>
              <a:rPr lang="zh-CN" altLang="en-US" dirty="0"/>
              <a:t> </a:t>
            </a:r>
            <a:r>
              <a:rPr lang="en-US" altLang="zh-CN" dirty="0"/>
              <a:t>linearizability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41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6A2DF-BEF8-7D4E-85A5-3AFD28527B2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56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6A2DF-BEF8-7D4E-85A5-3AFD28527B2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87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6A2DF-BEF8-7D4E-85A5-3AFD28527B2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59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6A2DF-BEF8-7D4E-85A5-3AFD28527B2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71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6A2DF-BEF8-7D4E-85A5-3AFD28527B2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64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6A2DF-BEF8-7D4E-85A5-3AFD28527B2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78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6A2DF-BEF8-7D4E-85A5-3AFD28527B2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95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Charles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Bachman: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1973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获奖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（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navigation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），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2017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年去世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1960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年加入</a:t>
            </a:r>
            <a:r>
              <a:rPr lang="en-US" altLang="ja-JP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开发了</a:t>
            </a:r>
            <a:r>
              <a:rPr lang="en-US" altLang="ja-JP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IDS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（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integrated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store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），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一个早期的数据库管理系统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Edgar “Ted” Codd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1981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关系数据理论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2003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年去世</a:t>
            </a:r>
            <a:endParaRPr lang="en-US" altLang="ja-JP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Jim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Gray: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1998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  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事务处理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并发控制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2007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年失踪</a:t>
            </a:r>
            <a:endParaRPr lang="en-US" altLang="ja-JP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Michael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Stonebraker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2014,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现代数据库技术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altLang="ja-JP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ja-JP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altLang="ja-JP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en.wikipedia.org</a:t>
            </a:r>
            <a:r>
              <a:rPr lang="en-US" altLang="ja-JP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/wiki/</a:t>
            </a:r>
            <a:r>
              <a:rPr lang="en-US" altLang="ja-JP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Turing_Award</a:t>
            </a:r>
            <a:endParaRPr lang="en-US" altLang="ja-JP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82297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6A2DF-BEF8-7D4E-85A5-3AFD28527B2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85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6A2DF-BEF8-7D4E-85A5-3AFD28527B2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20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altLang="zh-CN" dirty="0"/>
              <a:t>Tom</a:t>
            </a:r>
            <a:r>
              <a:rPr lang="zh-CN" altLang="en-US" dirty="0"/>
              <a:t> </a:t>
            </a:r>
            <a:r>
              <a:rPr lang="en-US" altLang="zh-CN" dirty="0"/>
              <a:t>Lane:</a:t>
            </a:r>
            <a:r>
              <a:rPr lang="zh-CN" altLang="en-US" dirty="0"/>
              <a:t> </a:t>
            </a:r>
            <a:r>
              <a:rPr lang="en-US" altLang="zh-CN" dirty="0"/>
              <a:t>CMU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952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556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66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939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934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ja-JP" altLang="en-US"/>
              <a:t>分布式数据存储</a:t>
            </a:r>
            <a:endParaRPr lang="en-US" altLang="ja-JP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ja-JP" altLang="en-US"/>
              <a:t>分布式数据处理</a:t>
            </a:r>
            <a:r>
              <a:rPr lang="zh-CN" altLang="en-US" dirty="0"/>
              <a:t>： </a:t>
            </a:r>
            <a:r>
              <a:rPr lang="ja-JP" altLang="en-US"/>
              <a:t>优化</a:t>
            </a:r>
            <a:r>
              <a:rPr lang="zh-CN" altLang="en-US" dirty="0"/>
              <a:t>、</a:t>
            </a:r>
            <a:r>
              <a:rPr lang="en-US" altLang="zh-CN" dirty="0"/>
              <a:t>JOIN</a:t>
            </a:r>
            <a:r>
              <a:rPr lang="zh-CN" altLang="en-US" dirty="0"/>
              <a:t>、</a:t>
            </a:r>
            <a:r>
              <a:rPr lang="ja-JP" altLang="en-US"/>
              <a:t>子查询</a:t>
            </a:r>
            <a:r>
              <a:rPr lang="zh-CN" altLang="en-US" dirty="0"/>
              <a:t> （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shuffling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ja-JP" altLang="en-US"/>
              <a:t>分布式事务</a:t>
            </a:r>
            <a:r>
              <a:rPr lang="zh-CN" altLang="en-US" dirty="0"/>
              <a:t>： </a:t>
            </a:r>
            <a:r>
              <a:rPr lang="en-US" altLang="zh-CN" dirty="0"/>
              <a:t>ACID,</a:t>
            </a:r>
            <a:r>
              <a:rPr lang="zh-CN" altLang="en-US" dirty="0"/>
              <a:t>  </a:t>
            </a:r>
            <a:r>
              <a:rPr lang="ja-JP" altLang="en-US"/>
              <a:t>第一个和第四个针对单个事务</a:t>
            </a:r>
            <a:r>
              <a:rPr lang="zh-CN" altLang="en-US" dirty="0"/>
              <a:t>；  </a:t>
            </a:r>
            <a:r>
              <a:rPr lang="en-US" altLang="zh-CN" dirty="0"/>
              <a:t>CI</a:t>
            </a:r>
            <a:r>
              <a:rPr lang="zh-CN" altLang="en-US" dirty="0"/>
              <a:t> </a:t>
            </a:r>
            <a:r>
              <a:rPr lang="ja-JP" altLang="en-US"/>
              <a:t>针对并发事务</a:t>
            </a:r>
            <a:r>
              <a:rPr lang="zh-CN" altLang="en-US" dirty="0"/>
              <a:t>。 </a:t>
            </a:r>
            <a:r>
              <a:rPr lang="ja-JP" altLang="en-US"/>
              <a:t>实际上最早</a:t>
            </a:r>
            <a:r>
              <a:rPr lang="en-US" altLang="ja-JP" dirty="0"/>
              <a:t>Jim</a:t>
            </a:r>
            <a:r>
              <a:rPr lang="zh-CN" altLang="en-US" dirty="0"/>
              <a:t> </a:t>
            </a:r>
            <a:r>
              <a:rPr lang="en-US" altLang="zh-CN" dirty="0"/>
              <a:t>Gray</a:t>
            </a:r>
            <a:r>
              <a:rPr lang="ja-JP" altLang="en-US"/>
              <a:t>并没有提</a:t>
            </a:r>
            <a:r>
              <a:rPr lang="zh-CN" altLang="en-US" dirty="0"/>
              <a:t> </a:t>
            </a:r>
            <a:r>
              <a:rPr lang="en-US" altLang="zh-CN" dirty="0"/>
              <a:t>Isolation</a:t>
            </a:r>
            <a:r>
              <a:rPr lang="zh-CN" altLang="en-US" dirty="0"/>
              <a:t>。  </a:t>
            </a:r>
            <a:endParaRPr lang="en-US" altLang="zh-CN" dirty="0"/>
          </a:p>
          <a:p>
            <a:pPr lvl="1"/>
            <a:r>
              <a:rPr lang="en-US" altLang="zh-CN" dirty="0"/>
              <a:t>ACID</a:t>
            </a:r>
            <a:r>
              <a:rPr lang="zh-CN" altLang="en-US" dirty="0"/>
              <a:t> </a:t>
            </a:r>
            <a:r>
              <a:rPr lang="ja-JP" altLang="en-US"/>
              <a:t>的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ja-JP" altLang="en-US"/>
              <a:t>和</a:t>
            </a:r>
            <a:r>
              <a:rPr lang="zh-CN" altLang="en-US" dirty="0"/>
              <a:t> </a:t>
            </a:r>
            <a:r>
              <a:rPr lang="en-US" altLang="zh-CN" dirty="0"/>
              <a:t>CAP</a:t>
            </a:r>
            <a:r>
              <a:rPr lang="zh-CN" altLang="en-US" dirty="0"/>
              <a:t> </a:t>
            </a:r>
            <a:r>
              <a:rPr lang="ja-JP" altLang="en-US"/>
              <a:t>的</a:t>
            </a:r>
            <a:r>
              <a:rPr lang="en-US" altLang="ja-JP" dirty="0"/>
              <a:t>C</a:t>
            </a:r>
            <a:r>
              <a:rPr lang="ja-JP" altLang="en-US"/>
              <a:t>不一样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altLang="zh-CN" dirty="0"/>
              <a:t>CI</a:t>
            </a:r>
            <a:r>
              <a:rPr lang="zh-CN" altLang="en-US" dirty="0"/>
              <a:t> </a:t>
            </a:r>
            <a:r>
              <a:rPr lang="ja-JP" altLang="en-US"/>
              <a:t>和并发控制相关</a:t>
            </a:r>
            <a:r>
              <a:rPr lang="zh-CN" altLang="en-US" dirty="0"/>
              <a:t>， </a:t>
            </a:r>
            <a:r>
              <a:rPr lang="en-US" altLang="zh-CN" dirty="0"/>
              <a:t>Jim</a:t>
            </a:r>
            <a:r>
              <a:rPr lang="zh-CN" altLang="en-US" dirty="0"/>
              <a:t> </a:t>
            </a:r>
            <a:r>
              <a:rPr lang="en-US" altLang="zh-CN" dirty="0"/>
              <a:t>Gray</a:t>
            </a:r>
            <a:r>
              <a:rPr lang="zh-CN" altLang="en-US" dirty="0"/>
              <a:t> </a:t>
            </a:r>
            <a:r>
              <a:rPr lang="ja-JP" altLang="en-US"/>
              <a:t>引入可串行化概念来证明</a:t>
            </a:r>
            <a:r>
              <a:rPr lang="zh-CN" altLang="en-US" dirty="0"/>
              <a:t>‘</a:t>
            </a:r>
            <a:r>
              <a:rPr lang="ja-JP" altLang="en-US"/>
              <a:t>可串行化</a:t>
            </a:r>
            <a:r>
              <a:rPr lang="zh-CN" altLang="en-US" dirty="0"/>
              <a:t>’</a:t>
            </a:r>
            <a:r>
              <a:rPr lang="ja-JP" altLang="en-US"/>
              <a:t>可以保证最终状态的一致性</a:t>
            </a:r>
            <a:r>
              <a:rPr lang="zh-CN" altLang="en-US" dirty="0"/>
              <a:t>，</a:t>
            </a:r>
            <a:r>
              <a:rPr lang="ja-JP" altLang="en-US"/>
              <a:t>也证明了通过锁规则</a:t>
            </a:r>
            <a:r>
              <a:rPr lang="zh-CN" altLang="en-US" dirty="0"/>
              <a:t>，</a:t>
            </a:r>
            <a:r>
              <a:rPr lang="ja-JP" altLang="en-US"/>
              <a:t>可以保证可串行化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ACID</a:t>
            </a:r>
            <a:r>
              <a:rPr lang="zh-CN" altLang="en-US" dirty="0"/>
              <a:t> </a:t>
            </a:r>
            <a:r>
              <a:rPr lang="ja-JP" altLang="en-US"/>
              <a:t>这个词是</a:t>
            </a:r>
            <a:r>
              <a:rPr lang="zh-CN" altLang="en-US" dirty="0"/>
              <a:t> </a:t>
            </a:r>
            <a:r>
              <a:rPr lang="en-US" altLang="zh-CN" dirty="0"/>
              <a:t>1983</a:t>
            </a:r>
            <a:r>
              <a:rPr lang="zh-CN" altLang="en-US" dirty="0"/>
              <a:t> </a:t>
            </a:r>
            <a:r>
              <a:rPr lang="ja-JP" altLang="en-US"/>
              <a:t>年</a:t>
            </a:r>
            <a:r>
              <a:rPr lang="zh-CN" altLang="en-US" dirty="0"/>
              <a:t> </a:t>
            </a:r>
            <a:r>
              <a:rPr lang="en-US" altLang="zh-CN" dirty="0"/>
              <a:t>Andreas</a:t>
            </a:r>
            <a:r>
              <a:rPr lang="zh-CN" altLang="en-US" dirty="0"/>
              <a:t> </a:t>
            </a:r>
            <a:r>
              <a:rPr lang="en-US" altLang="zh-CN" dirty="0"/>
              <a:t>Reuter</a:t>
            </a:r>
            <a:r>
              <a:rPr lang="zh-CN" altLang="en-US" dirty="0"/>
              <a:t>， </a:t>
            </a:r>
            <a:r>
              <a:rPr lang="en-US" altLang="zh-CN" dirty="0"/>
              <a:t>Theo</a:t>
            </a:r>
            <a:r>
              <a:rPr lang="zh-CN" altLang="en-US" dirty="0"/>
              <a:t> </a:t>
            </a:r>
            <a:r>
              <a:rPr lang="ja-JP" altLang="en-US"/>
              <a:t>基于</a:t>
            </a:r>
            <a:r>
              <a:rPr lang="zh-CN" altLang="en-US" dirty="0"/>
              <a:t> </a:t>
            </a:r>
            <a:r>
              <a:rPr lang="en-US" altLang="zh-CN" dirty="0"/>
              <a:t>Jim</a:t>
            </a:r>
            <a:r>
              <a:rPr lang="zh-CN" altLang="en-US" dirty="0"/>
              <a:t> </a:t>
            </a:r>
            <a:r>
              <a:rPr lang="en-US" altLang="zh-CN" dirty="0"/>
              <a:t>Gray</a:t>
            </a:r>
            <a:r>
              <a:rPr lang="zh-CN" altLang="en-US" dirty="0"/>
              <a:t> </a:t>
            </a:r>
            <a:r>
              <a:rPr lang="ja-JP" altLang="en-US"/>
              <a:t>的</a:t>
            </a:r>
            <a:r>
              <a:rPr lang="zh-CN" altLang="en-US" dirty="0"/>
              <a:t> </a:t>
            </a:r>
            <a:r>
              <a:rPr lang="en-US" altLang="zh-CN" dirty="0"/>
              <a:t>ACD</a:t>
            </a:r>
            <a:r>
              <a:rPr lang="zh-CN" altLang="en-US" dirty="0"/>
              <a:t> </a:t>
            </a:r>
            <a:r>
              <a:rPr lang="ja-JP" altLang="en-US"/>
              <a:t>加上隔离性</a:t>
            </a:r>
            <a:r>
              <a:rPr lang="zh-CN" altLang="en-US" dirty="0"/>
              <a:t>。 </a:t>
            </a:r>
            <a:r>
              <a:rPr lang="en-US" altLang="zh-CN" dirty="0"/>
              <a:t>ACID</a:t>
            </a:r>
            <a:r>
              <a:rPr lang="zh-CN" altLang="en-US" dirty="0"/>
              <a:t> </a:t>
            </a:r>
            <a:r>
              <a:rPr lang="ja-JP" altLang="en-US"/>
              <a:t>用以描述事务的特性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： </a:t>
            </a:r>
            <a:r>
              <a:rPr lang="ja-JP" altLang="en-US"/>
              <a:t>原子性</a:t>
            </a:r>
            <a:r>
              <a:rPr lang="zh-CN" altLang="en-US" dirty="0"/>
              <a:t>，</a:t>
            </a:r>
            <a:r>
              <a:rPr lang="ja-JP" altLang="en-US"/>
              <a:t>事务包含多个操作</a:t>
            </a:r>
            <a:r>
              <a:rPr lang="zh-CN" altLang="en-US" dirty="0"/>
              <a:t>，</a:t>
            </a:r>
            <a:r>
              <a:rPr lang="ja-JP" altLang="en-US"/>
              <a:t>原子性确保一个事物是一个处理的最小单元</a:t>
            </a:r>
            <a:r>
              <a:rPr lang="zh-CN" altLang="en-US" dirty="0"/>
              <a:t>，</a:t>
            </a:r>
            <a:r>
              <a:rPr lang="ja-JP" altLang="en-US"/>
              <a:t>要么全部生效</a:t>
            </a:r>
            <a:r>
              <a:rPr lang="zh-CN" altLang="en-US" dirty="0"/>
              <a:t>，</a:t>
            </a:r>
            <a:r>
              <a:rPr lang="ja-JP" altLang="en-US"/>
              <a:t>要么全部不生效</a:t>
            </a:r>
            <a:r>
              <a:rPr lang="zh-CN" altLang="en-US" dirty="0"/>
              <a:t>，</a:t>
            </a:r>
            <a:r>
              <a:rPr lang="ja-JP" altLang="en-US"/>
              <a:t>不能部分生效</a:t>
            </a:r>
            <a:r>
              <a:rPr lang="zh-CN" altLang="en-US" dirty="0"/>
              <a:t>，</a:t>
            </a:r>
            <a:r>
              <a:rPr lang="ja-JP" altLang="en-US"/>
              <a:t>部分没有生效</a:t>
            </a:r>
            <a:endParaRPr lang="en-US" altLang="ja-JP" dirty="0"/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altLang="ja-JP" dirty="0"/>
              <a:t>C</a:t>
            </a:r>
            <a:r>
              <a:rPr lang="zh-CN" altLang="en-US" dirty="0"/>
              <a:t>：</a:t>
            </a:r>
            <a:r>
              <a:rPr lang="ja-JP" altLang="en-US"/>
              <a:t>一致性</a:t>
            </a:r>
            <a:r>
              <a:rPr lang="zh-CN" altLang="en-US" dirty="0"/>
              <a:t>，</a:t>
            </a:r>
            <a:r>
              <a:rPr lang="ja-JP" altLang="en-US"/>
              <a:t>确保事务把数据库从一个合法状态变成另一个合法状态</a:t>
            </a:r>
            <a:r>
              <a:rPr lang="zh-CN" altLang="en-US" dirty="0"/>
              <a:t>，</a:t>
            </a:r>
            <a:r>
              <a:rPr lang="ja-JP" altLang="en-US"/>
              <a:t>并且维护数据库的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Invariants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不变性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）。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任何写入数据都要满足所有规则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包括约束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cascade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触发器等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 （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和</a:t>
            </a:r>
            <a:r>
              <a:rPr lang="en-US" altLang="ja-JP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CAP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中的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是不一样的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隔离性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事务并发执行的效果和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按照某种顺序一个一个执行的效果一样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   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隔离性的主要目标是实现并发控制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 （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可串行化就是这个目标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持久性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一旦提交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即使系统崩溃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ja-JP" alt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提交也不会受影响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945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ORCA</a:t>
            </a:r>
          </a:p>
        </p:txBody>
      </p:sp>
    </p:spTree>
    <p:extLst>
      <p:ext uri="{BB962C8B-B14F-4D97-AF65-F5344CB8AC3E}">
        <p14:creationId xmlns:p14="http://schemas.microsoft.com/office/powerpoint/2010/main" val="908551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003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3 – Standard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2475" y="201700"/>
            <a:ext cx="86631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8" name="Shape 38"/>
          <p:cNvGrpSpPr/>
          <p:nvPr/>
        </p:nvGrpSpPr>
        <p:grpSpPr>
          <a:xfrm>
            <a:off x="287525" y="6472741"/>
            <a:ext cx="634914" cy="198288"/>
            <a:chOff x="1841475" y="2392725"/>
            <a:chExt cx="3928925" cy="920275"/>
          </a:xfrm>
        </p:grpSpPr>
        <p:sp>
          <p:nvSpPr>
            <p:cNvPr id="39" name="Shape 3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" name="Shape 4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" name="Shape 4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" name="Shape 4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" name="Shape 4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" name="Shape 4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" name="Shape 4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" name="Shape 4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915400" y="1200533"/>
            <a:ext cx="7333200" cy="5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0168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2E921-14B7-5140-9EFF-78BE82EAFA45}" type="datetimeFigureOut">
              <a:rPr kumimoji="1" lang="zh-CN" altLang="en-US" smtClean="0"/>
              <a:t>2019/6/20</a:t>
            </a:fld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4174AA-B333-AC47-B7C9-F54EB793B92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91688" y="356135"/>
            <a:ext cx="1850115" cy="29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reenplum.cn/2019/06/20/greenplum-kernel-optimization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tiff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0D6E784-B4E6-E444-BF4D-DFC28C45AB0F}"/>
              </a:ext>
            </a:extLst>
          </p:cNvPr>
          <p:cNvSpPr txBox="1"/>
          <p:nvPr/>
        </p:nvSpPr>
        <p:spPr>
          <a:xfrm>
            <a:off x="1411905" y="3238197"/>
            <a:ext cx="66249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>
                <a:solidFill>
                  <a:srgbClr val="002060"/>
                </a:solidFill>
                <a:latin typeface="FZDaHei-B02S" panose="02000000000000000000" pitchFamily="2" charset="-122"/>
                <a:ea typeface="FZDaHei-B02S" panose="02000000000000000000" pitchFamily="2" charset="-122"/>
              </a:rPr>
              <a:t>Greenplum </a:t>
            </a:r>
            <a:r>
              <a:rPr kumimoji="1" lang="ja-JP" altLang="en-US" sz="3200">
                <a:solidFill>
                  <a:srgbClr val="002060"/>
                </a:solidFill>
                <a:latin typeface="FZDaHei-B02S" panose="02000000000000000000" pitchFamily="2" charset="-122"/>
                <a:ea typeface="FZDaHei-B02S" panose="02000000000000000000" pitchFamily="2" charset="-122"/>
              </a:rPr>
              <a:t>混合交易</a:t>
            </a:r>
            <a:r>
              <a:rPr kumimoji="1" lang="en-US" altLang="zh-CN" sz="3200" dirty="0">
                <a:solidFill>
                  <a:srgbClr val="002060"/>
                </a:solidFill>
                <a:latin typeface="FZDaHei-B02S" panose="02000000000000000000" pitchFamily="2" charset="-122"/>
                <a:ea typeface="FZDaHei-B02S" panose="02000000000000000000" pitchFamily="2" charset="-122"/>
              </a:rPr>
              <a:t>/</a:t>
            </a:r>
            <a:r>
              <a:rPr kumimoji="1" lang="ja-JP" altLang="en-US" sz="3200">
                <a:solidFill>
                  <a:srgbClr val="002060"/>
                </a:solidFill>
                <a:latin typeface="FZDaHei-B02S" panose="02000000000000000000" pitchFamily="2" charset="-122"/>
                <a:ea typeface="FZDaHei-B02S" panose="02000000000000000000" pitchFamily="2" charset="-122"/>
              </a:rPr>
              <a:t>分析处理</a:t>
            </a:r>
            <a:r>
              <a:rPr kumimoji="1" lang="zh-CN" altLang="en-US" sz="3200" dirty="0">
                <a:solidFill>
                  <a:srgbClr val="002060"/>
                </a:solidFill>
                <a:latin typeface="FZDaHei-B02S" panose="02000000000000000000" pitchFamily="2" charset="-122"/>
                <a:ea typeface="FZDaHei-B02S" panose="02000000000000000000" pitchFamily="2" charset="-122"/>
              </a:rPr>
              <a:t>（</a:t>
            </a:r>
            <a:r>
              <a:rPr kumimoji="1" lang="en-US" altLang="zh-CN" sz="3200" dirty="0">
                <a:solidFill>
                  <a:srgbClr val="002060"/>
                </a:solidFill>
                <a:latin typeface="FZDaHei-B02S" panose="02000000000000000000" pitchFamily="2" charset="-122"/>
                <a:ea typeface="FZDaHei-B02S" panose="02000000000000000000" pitchFamily="2" charset="-122"/>
              </a:rPr>
              <a:t>HTAP</a:t>
            </a:r>
            <a:r>
              <a:rPr kumimoji="1" lang="zh-CN" altLang="en-US" sz="3200" dirty="0">
                <a:solidFill>
                  <a:srgbClr val="002060"/>
                </a:solidFill>
                <a:latin typeface="FZDaHei-B02S" panose="02000000000000000000" pitchFamily="2" charset="-122"/>
                <a:ea typeface="FZDaHei-B02S" panose="02000000000000000000" pitchFamily="2" charset="-122"/>
              </a:rPr>
              <a:t>）</a:t>
            </a:r>
            <a:r>
              <a:rPr kumimoji="1" lang="ja-JP" altLang="en-US" sz="3200">
                <a:solidFill>
                  <a:srgbClr val="002060"/>
                </a:solidFill>
                <a:latin typeface="FZDaHei-B02S" panose="02000000000000000000" pitchFamily="2" charset="-122"/>
                <a:ea typeface="FZDaHei-B02S" panose="02000000000000000000" pitchFamily="2" charset="-122"/>
              </a:rPr>
              <a:t>之路</a:t>
            </a:r>
            <a:endParaRPr kumimoji="1" lang="zh-CN" altLang="en-US" sz="3200" dirty="0">
              <a:solidFill>
                <a:srgbClr val="002060"/>
              </a:solidFill>
              <a:latin typeface="FZDaHei-B02S" panose="02000000000000000000" pitchFamily="2" charset="-122"/>
              <a:ea typeface="FZDaHei-B02S" panose="020000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7B5638-3B86-0340-A7B1-0E344718B133}"/>
              </a:ext>
            </a:extLst>
          </p:cNvPr>
          <p:cNvSpPr txBox="1"/>
          <p:nvPr/>
        </p:nvSpPr>
        <p:spPr>
          <a:xfrm>
            <a:off x="3098800" y="4841885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>
                <a:solidFill>
                  <a:srgbClr val="0020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姚延栋</a:t>
            </a:r>
            <a:r>
              <a:rPr kumimoji="1" lang="en-US" altLang="ja-JP" sz="1600" dirty="0">
                <a:solidFill>
                  <a:srgbClr val="0020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</a:t>
            </a:r>
            <a:r>
              <a:rPr kumimoji="1" lang="en-US" altLang="zh-CN" sz="1600" dirty="0">
                <a:solidFill>
                  <a:srgbClr val="0020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Pivotal</a:t>
            </a:r>
            <a:r>
              <a:rPr kumimoji="1" lang="zh-CN" altLang="en-US" sz="1600" dirty="0">
                <a:solidFill>
                  <a:srgbClr val="0020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1600" dirty="0">
                <a:solidFill>
                  <a:srgbClr val="0020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</a:t>
            </a:r>
            <a:r>
              <a:rPr kumimoji="1" lang="ja-JP" altLang="en-US" sz="1600">
                <a:solidFill>
                  <a:srgbClr val="0020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研发总监</a:t>
            </a:r>
            <a:endParaRPr kumimoji="1" lang="en-US" altLang="ja-JP" sz="1600" dirty="0">
              <a:solidFill>
                <a:srgbClr val="002060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r>
              <a:rPr kumimoji="1" lang="ja-JP" altLang="en-US" sz="1600">
                <a:solidFill>
                  <a:srgbClr val="0020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吕正华</a:t>
            </a:r>
            <a:r>
              <a:rPr kumimoji="1" lang="en-US" altLang="ja-JP" sz="1600" dirty="0">
                <a:solidFill>
                  <a:srgbClr val="0020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	</a:t>
            </a:r>
            <a:r>
              <a:rPr kumimoji="1" lang="en-US" altLang="zh-CN" sz="1600" dirty="0">
                <a:solidFill>
                  <a:srgbClr val="0020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Pivotal	</a:t>
            </a:r>
            <a:r>
              <a:rPr kumimoji="1" lang="ja-JP" altLang="en-US" sz="1600">
                <a:solidFill>
                  <a:srgbClr val="0020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高级软件工程师</a:t>
            </a:r>
            <a:endParaRPr kumimoji="1" lang="zh-CN" altLang="en-US" sz="1600" dirty="0">
              <a:solidFill>
                <a:srgbClr val="002060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9061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575" y="736958"/>
            <a:ext cx="8663100" cy="525200"/>
          </a:xfrm>
        </p:spPr>
        <p:txBody>
          <a:bodyPr/>
          <a:lstStyle/>
          <a:p>
            <a:r>
              <a:rPr lang="en-US" altLang="ja-JP" dirty="0"/>
              <a:t>Greenplum</a:t>
            </a:r>
            <a:r>
              <a:rPr lang="zh-CN" altLang="en-US" dirty="0"/>
              <a:t>： </a:t>
            </a:r>
            <a:r>
              <a:rPr lang="ja-JP" altLang="en-US"/>
              <a:t>是集群化的</a:t>
            </a:r>
            <a:r>
              <a:rPr lang="zh-CN" altLang="en-US" dirty="0"/>
              <a:t> </a:t>
            </a:r>
            <a:r>
              <a:rPr lang="en-US" altLang="zh-CN" dirty="0"/>
              <a:t>PostgreSQL</a:t>
            </a:r>
            <a:endParaRPr lang="en-US" dirty="0"/>
          </a:p>
        </p:txBody>
      </p:sp>
      <p:pic>
        <p:nvPicPr>
          <p:cNvPr id="77" name="Google Shape;606;p105">
            <a:extLst>
              <a:ext uri="{FF2B5EF4-FFF2-40B4-BE49-F238E27FC236}">
                <a16:creationId xmlns:a16="http://schemas.microsoft.com/office/drawing/2014/main" id="{908A455B-1CB1-8845-B8EC-2419901346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426" y="1814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07;p105">
            <a:extLst>
              <a:ext uri="{FF2B5EF4-FFF2-40B4-BE49-F238E27FC236}">
                <a16:creationId xmlns:a16="http://schemas.microsoft.com/office/drawing/2014/main" id="{889191E6-1B31-9946-ABDA-BF406F91857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726" y="1814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608;p105">
            <a:extLst>
              <a:ext uri="{FF2B5EF4-FFF2-40B4-BE49-F238E27FC236}">
                <a16:creationId xmlns:a16="http://schemas.microsoft.com/office/drawing/2014/main" id="{11414341-FBDE-054F-836F-05755C8E93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126" y="1814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09;p105">
            <a:extLst>
              <a:ext uri="{FF2B5EF4-FFF2-40B4-BE49-F238E27FC236}">
                <a16:creationId xmlns:a16="http://schemas.microsoft.com/office/drawing/2014/main" id="{B5A72E71-955A-B348-A722-8A216380A3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026" y="1814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610;p105">
            <a:extLst>
              <a:ext uri="{FF2B5EF4-FFF2-40B4-BE49-F238E27FC236}">
                <a16:creationId xmlns:a16="http://schemas.microsoft.com/office/drawing/2014/main" id="{636A66B8-A97C-954F-B912-1CA4EDA1BB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6" y="1814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611;p105">
            <a:extLst>
              <a:ext uri="{FF2B5EF4-FFF2-40B4-BE49-F238E27FC236}">
                <a16:creationId xmlns:a16="http://schemas.microsoft.com/office/drawing/2014/main" id="{1CBB2E11-6387-7D45-B420-8DE2C6FED4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926" y="1814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12;p105">
            <a:extLst>
              <a:ext uri="{FF2B5EF4-FFF2-40B4-BE49-F238E27FC236}">
                <a16:creationId xmlns:a16="http://schemas.microsoft.com/office/drawing/2014/main" id="{E8CF06D9-1A4D-2F4A-BBA7-F307F38F4A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226" y="1814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613;p105">
            <a:extLst>
              <a:ext uri="{FF2B5EF4-FFF2-40B4-BE49-F238E27FC236}">
                <a16:creationId xmlns:a16="http://schemas.microsoft.com/office/drawing/2014/main" id="{529D3E23-3F64-B94E-960B-B24FA680835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626" y="1814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14;p105">
            <a:extLst>
              <a:ext uri="{FF2B5EF4-FFF2-40B4-BE49-F238E27FC236}">
                <a16:creationId xmlns:a16="http://schemas.microsoft.com/office/drawing/2014/main" id="{11A9163C-CC4A-264B-91A0-37AD471399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526" y="1814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615;p105">
            <a:extLst>
              <a:ext uri="{FF2B5EF4-FFF2-40B4-BE49-F238E27FC236}">
                <a16:creationId xmlns:a16="http://schemas.microsoft.com/office/drawing/2014/main" id="{C8995073-9828-5C48-8B25-A8D62159D4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326" y="1814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16;p105">
            <a:extLst>
              <a:ext uri="{FF2B5EF4-FFF2-40B4-BE49-F238E27FC236}">
                <a16:creationId xmlns:a16="http://schemas.microsoft.com/office/drawing/2014/main" id="{17631C1D-2379-BF40-B326-C4FD46FF02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826" y="1814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17;p105">
            <a:extLst>
              <a:ext uri="{FF2B5EF4-FFF2-40B4-BE49-F238E27FC236}">
                <a16:creationId xmlns:a16="http://schemas.microsoft.com/office/drawing/2014/main" id="{CC97170D-56CF-7B4F-B1D6-66C5844D1F7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9126" y="1814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18;p105">
            <a:extLst>
              <a:ext uri="{FF2B5EF4-FFF2-40B4-BE49-F238E27FC236}">
                <a16:creationId xmlns:a16="http://schemas.microsoft.com/office/drawing/2014/main" id="{25DF6483-D7DB-5E48-8FA2-93628C6047B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426" y="24270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19;p105">
            <a:extLst>
              <a:ext uri="{FF2B5EF4-FFF2-40B4-BE49-F238E27FC236}">
                <a16:creationId xmlns:a16="http://schemas.microsoft.com/office/drawing/2014/main" id="{F0243DED-2D3B-0342-95AD-93B730625D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726" y="24270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20;p105">
            <a:extLst>
              <a:ext uri="{FF2B5EF4-FFF2-40B4-BE49-F238E27FC236}">
                <a16:creationId xmlns:a16="http://schemas.microsoft.com/office/drawing/2014/main" id="{F033F377-7645-BA4A-BE44-7AFDD9DD9D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126" y="24270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21;p105">
            <a:extLst>
              <a:ext uri="{FF2B5EF4-FFF2-40B4-BE49-F238E27FC236}">
                <a16:creationId xmlns:a16="http://schemas.microsoft.com/office/drawing/2014/main" id="{2A5B4A14-5BA2-4341-B705-A7673C647FF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026" y="24270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622;p105">
            <a:extLst>
              <a:ext uri="{FF2B5EF4-FFF2-40B4-BE49-F238E27FC236}">
                <a16:creationId xmlns:a16="http://schemas.microsoft.com/office/drawing/2014/main" id="{ED15EC7B-C7E9-FE49-A9DD-FA4477984C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6" y="24270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623;p105">
            <a:extLst>
              <a:ext uri="{FF2B5EF4-FFF2-40B4-BE49-F238E27FC236}">
                <a16:creationId xmlns:a16="http://schemas.microsoft.com/office/drawing/2014/main" id="{F7486352-7975-F84D-962B-1132F71BFA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926" y="24270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24;p105">
            <a:extLst>
              <a:ext uri="{FF2B5EF4-FFF2-40B4-BE49-F238E27FC236}">
                <a16:creationId xmlns:a16="http://schemas.microsoft.com/office/drawing/2014/main" id="{071AEB48-001E-384D-B9E8-8F7D6A45AD6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226" y="24270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25;p105">
            <a:extLst>
              <a:ext uri="{FF2B5EF4-FFF2-40B4-BE49-F238E27FC236}">
                <a16:creationId xmlns:a16="http://schemas.microsoft.com/office/drawing/2014/main" id="{2ADD997E-F6A2-C64B-99C0-011061851ED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626" y="24270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26;p105">
            <a:extLst>
              <a:ext uri="{FF2B5EF4-FFF2-40B4-BE49-F238E27FC236}">
                <a16:creationId xmlns:a16="http://schemas.microsoft.com/office/drawing/2014/main" id="{69607C1D-56A8-0142-A352-D0786521A93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526" y="24270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627;p105">
            <a:extLst>
              <a:ext uri="{FF2B5EF4-FFF2-40B4-BE49-F238E27FC236}">
                <a16:creationId xmlns:a16="http://schemas.microsoft.com/office/drawing/2014/main" id="{2D46262D-9684-FB47-82D1-D33432F175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326" y="24270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628;p105">
            <a:extLst>
              <a:ext uri="{FF2B5EF4-FFF2-40B4-BE49-F238E27FC236}">
                <a16:creationId xmlns:a16="http://schemas.microsoft.com/office/drawing/2014/main" id="{F5C62B69-4E5D-F645-AEB6-9F1DB86457F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826" y="24270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629;p105">
            <a:extLst>
              <a:ext uri="{FF2B5EF4-FFF2-40B4-BE49-F238E27FC236}">
                <a16:creationId xmlns:a16="http://schemas.microsoft.com/office/drawing/2014/main" id="{9E942E74-F91D-8546-A7EF-0CA4491BDF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9126" y="24270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630;p105">
            <a:extLst>
              <a:ext uri="{FF2B5EF4-FFF2-40B4-BE49-F238E27FC236}">
                <a16:creationId xmlns:a16="http://schemas.microsoft.com/office/drawing/2014/main" id="{C5F312BE-AF0E-7846-9290-3CF9F9FF75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426" y="30396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631;p105">
            <a:extLst>
              <a:ext uri="{FF2B5EF4-FFF2-40B4-BE49-F238E27FC236}">
                <a16:creationId xmlns:a16="http://schemas.microsoft.com/office/drawing/2014/main" id="{733B54F7-5DFC-0F47-B108-953C232FA4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726" y="30396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632;p105">
            <a:extLst>
              <a:ext uri="{FF2B5EF4-FFF2-40B4-BE49-F238E27FC236}">
                <a16:creationId xmlns:a16="http://schemas.microsoft.com/office/drawing/2014/main" id="{1FBE3370-017E-0E4C-A333-C19B3159FD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126" y="30396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633;p105">
            <a:extLst>
              <a:ext uri="{FF2B5EF4-FFF2-40B4-BE49-F238E27FC236}">
                <a16:creationId xmlns:a16="http://schemas.microsoft.com/office/drawing/2014/main" id="{E40EF04D-442C-CC44-8461-F88307E940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026" y="30396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634;p105">
            <a:extLst>
              <a:ext uri="{FF2B5EF4-FFF2-40B4-BE49-F238E27FC236}">
                <a16:creationId xmlns:a16="http://schemas.microsoft.com/office/drawing/2014/main" id="{911D973A-1892-8245-A0DD-25870E84814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6" y="30396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635;p105">
            <a:extLst>
              <a:ext uri="{FF2B5EF4-FFF2-40B4-BE49-F238E27FC236}">
                <a16:creationId xmlns:a16="http://schemas.microsoft.com/office/drawing/2014/main" id="{A9CFB295-DC36-5840-BC46-EE13260F74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926" y="30396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636;p105">
            <a:extLst>
              <a:ext uri="{FF2B5EF4-FFF2-40B4-BE49-F238E27FC236}">
                <a16:creationId xmlns:a16="http://schemas.microsoft.com/office/drawing/2014/main" id="{A168C73A-94D9-B648-B895-67B6F6F16DF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226" y="30396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637;p105">
            <a:extLst>
              <a:ext uri="{FF2B5EF4-FFF2-40B4-BE49-F238E27FC236}">
                <a16:creationId xmlns:a16="http://schemas.microsoft.com/office/drawing/2014/main" id="{745424EC-5CF1-0E42-93ED-B58B42343B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626" y="30396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638;p105">
            <a:extLst>
              <a:ext uri="{FF2B5EF4-FFF2-40B4-BE49-F238E27FC236}">
                <a16:creationId xmlns:a16="http://schemas.microsoft.com/office/drawing/2014/main" id="{41702DBF-8378-EF4E-B357-B7A39E97EA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526" y="30396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639;p105">
            <a:extLst>
              <a:ext uri="{FF2B5EF4-FFF2-40B4-BE49-F238E27FC236}">
                <a16:creationId xmlns:a16="http://schemas.microsoft.com/office/drawing/2014/main" id="{0FFCCB7A-4A7C-9848-85D2-D4B23EE618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326" y="30396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640;p105">
            <a:extLst>
              <a:ext uri="{FF2B5EF4-FFF2-40B4-BE49-F238E27FC236}">
                <a16:creationId xmlns:a16="http://schemas.microsoft.com/office/drawing/2014/main" id="{1E18F71F-7D47-3C4F-97FC-35E25B30432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826" y="30396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641;p105">
            <a:extLst>
              <a:ext uri="{FF2B5EF4-FFF2-40B4-BE49-F238E27FC236}">
                <a16:creationId xmlns:a16="http://schemas.microsoft.com/office/drawing/2014/main" id="{30675A35-0188-F845-A502-A9F8421609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9126" y="30396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642;p105">
            <a:extLst>
              <a:ext uri="{FF2B5EF4-FFF2-40B4-BE49-F238E27FC236}">
                <a16:creationId xmlns:a16="http://schemas.microsoft.com/office/drawing/2014/main" id="{63DD52D3-6D53-7E4A-971E-3B87BFD60BF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426" y="36522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643;p105">
            <a:extLst>
              <a:ext uri="{FF2B5EF4-FFF2-40B4-BE49-F238E27FC236}">
                <a16:creationId xmlns:a16="http://schemas.microsoft.com/office/drawing/2014/main" id="{70DD44FE-CAE0-0F43-84A6-F9F00C59EF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726" y="36522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644;p105">
            <a:extLst>
              <a:ext uri="{FF2B5EF4-FFF2-40B4-BE49-F238E27FC236}">
                <a16:creationId xmlns:a16="http://schemas.microsoft.com/office/drawing/2014/main" id="{ED02C803-B38C-5240-80B3-5129B2BD8C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126" y="36522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645;p105">
            <a:extLst>
              <a:ext uri="{FF2B5EF4-FFF2-40B4-BE49-F238E27FC236}">
                <a16:creationId xmlns:a16="http://schemas.microsoft.com/office/drawing/2014/main" id="{C343EF20-4339-DF43-AC71-0940447F6E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026" y="36522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46;p105">
            <a:extLst>
              <a:ext uri="{FF2B5EF4-FFF2-40B4-BE49-F238E27FC236}">
                <a16:creationId xmlns:a16="http://schemas.microsoft.com/office/drawing/2014/main" id="{1A84C6A4-EF37-B54B-B3E6-4CD4394C45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6" y="36522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47;p105">
            <a:extLst>
              <a:ext uri="{FF2B5EF4-FFF2-40B4-BE49-F238E27FC236}">
                <a16:creationId xmlns:a16="http://schemas.microsoft.com/office/drawing/2014/main" id="{6C761969-691D-924C-B909-DD938C1F36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926" y="36522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648;p105">
            <a:extLst>
              <a:ext uri="{FF2B5EF4-FFF2-40B4-BE49-F238E27FC236}">
                <a16:creationId xmlns:a16="http://schemas.microsoft.com/office/drawing/2014/main" id="{746C9B2F-0114-4347-B7FE-396BC4DD11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226" y="36522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649;p105">
            <a:extLst>
              <a:ext uri="{FF2B5EF4-FFF2-40B4-BE49-F238E27FC236}">
                <a16:creationId xmlns:a16="http://schemas.microsoft.com/office/drawing/2014/main" id="{BCDB1C97-B01B-B74B-8A57-ADC7976B347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626" y="36522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650;p105">
            <a:extLst>
              <a:ext uri="{FF2B5EF4-FFF2-40B4-BE49-F238E27FC236}">
                <a16:creationId xmlns:a16="http://schemas.microsoft.com/office/drawing/2014/main" id="{14B15265-51A7-F847-A8CE-78D69D65EB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526" y="36522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651;p105">
            <a:extLst>
              <a:ext uri="{FF2B5EF4-FFF2-40B4-BE49-F238E27FC236}">
                <a16:creationId xmlns:a16="http://schemas.microsoft.com/office/drawing/2014/main" id="{9722B218-23B3-DF44-BE56-A361515422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326" y="36522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652;p105">
            <a:extLst>
              <a:ext uri="{FF2B5EF4-FFF2-40B4-BE49-F238E27FC236}">
                <a16:creationId xmlns:a16="http://schemas.microsoft.com/office/drawing/2014/main" id="{79840B18-5047-7248-A359-4CEA2D50204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826" y="36522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653;p105">
            <a:extLst>
              <a:ext uri="{FF2B5EF4-FFF2-40B4-BE49-F238E27FC236}">
                <a16:creationId xmlns:a16="http://schemas.microsoft.com/office/drawing/2014/main" id="{CEE8CA82-EDA9-E44A-BF42-EEC00D7913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9126" y="36522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654;p105">
            <a:extLst>
              <a:ext uri="{FF2B5EF4-FFF2-40B4-BE49-F238E27FC236}">
                <a16:creationId xmlns:a16="http://schemas.microsoft.com/office/drawing/2014/main" id="{31D1ED0F-6038-D943-B3B1-D855E4FEAE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426" y="42648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655;p105">
            <a:extLst>
              <a:ext uri="{FF2B5EF4-FFF2-40B4-BE49-F238E27FC236}">
                <a16:creationId xmlns:a16="http://schemas.microsoft.com/office/drawing/2014/main" id="{A2A35225-AF06-DD49-893D-151E7DB071F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726" y="42648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656;p105">
            <a:extLst>
              <a:ext uri="{FF2B5EF4-FFF2-40B4-BE49-F238E27FC236}">
                <a16:creationId xmlns:a16="http://schemas.microsoft.com/office/drawing/2014/main" id="{0392F071-06A6-3F4A-8F3F-D6D9CB3405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126" y="42648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657;p105">
            <a:extLst>
              <a:ext uri="{FF2B5EF4-FFF2-40B4-BE49-F238E27FC236}">
                <a16:creationId xmlns:a16="http://schemas.microsoft.com/office/drawing/2014/main" id="{A0BE0B67-D5A0-3B4E-BA6B-252A78AD93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026" y="42648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658;p105">
            <a:extLst>
              <a:ext uri="{FF2B5EF4-FFF2-40B4-BE49-F238E27FC236}">
                <a16:creationId xmlns:a16="http://schemas.microsoft.com/office/drawing/2014/main" id="{DA76F5AA-051B-A54A-AA9C-7AC64CC44D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6" y="42648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659;p105">
            <a:extLst>
              <a:ext uri="{FF2B5EF4-FFF2-40B4-BE49-F238E27FC236}">
                <a16:creationId xmlns:a16="http://schemas.microsoft.com/office/drawing/2014/main" id="{5113FD3C-A922-9F44-A259-87F7D369B5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926" y="42648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660;p105">
            <a:extLst>
              <a:ext uri="{FF2B5EF4-FFF2-40B4-BE49-F238E27FC236}">
                <a16:creationId xmlns:a16="http://schemas.microsoft.com/office/drawing/2014/main" id="{4FB9F72C-EAAB-1443-BEC6-5BEF4BE0CB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226" y="42648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1;p105">
            <a:extLst>
              <a:ext uri="{FF2B5EF4-FFF2-40B4-BE49-F238E27FC236}">
                <a16:creationId xmlns:a16="http://schemas.microsoft.com/office/drawing/2014/main" id="{B525BE30-65B2-574F-A8A7-5E045B4E9B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626" y="42648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662;p105">
            <a:extLst>
              <a:ext uri="{FF2B5EF4-FFF2-40B4-BE49-F238E27FC236}">
                <a16:creationId xmlns:a16="http://schemas.microsoft.com/office/drawing/2014/main" id="{5569FB05-B171-164F-B063-6DA244FC26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526" y="42648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663;p105">
            <a:extLst>
              <a:ext uri="{FF2B5EF4-FFF2-40B4-BE49-F238E27FC236}">
                <a16:creationId xmlns:a16="http://schemas.microsoft.com/office/drawing/2014/main" id="{CDBD4CC0-2D7C-5B46-ADD5-C7F1876596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326" y="42648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664;p105">
            <a:extLst>
              <a:ext uri="{FF2B5EF4-FFF2-40B4-BE49-F238E27FC236}">
                <a16:creationId xmlns:a16="http://schemas.microsoft.com/office/drawing/2014/main" id="{0FC43B19-A9A4-E24F-B7D7-284B41D18A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826" y="42648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665;p105">
            <a:extLst>
              <a:ext uri="{FF2B5EF4-FFF2-40B4-BE49-F238E27FC236}">
                <a16:creationId xmlns:a16="http://schemas.microsoft.com/office/drawing/2014/main" id="{81553745-9E5D-EB4F-BD48-1F67303A16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9126" y="42648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666;p105">
            <a:extLst>
              <a:ext uri="{FF2B5EF4-FFF2-40B4-BE49-F238E27FC236}">
                <a16:creationId xmlns:a16="http://schemas.microsoft.com/office/drawing/2014/main" id="{D774640B-6B25-5845-B198-951140515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426" y="4877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667;p105">
            <a:extLst>
              <a:ext uri="{FF2B5EF4-FFF2-40B4-BE49-F238E27FC236}">
                <a16:creationId xmlns:a16="http://schemas.microsoft.com/office/drawing/2014/main" id="{AEC9ACD7-E405-884E-8E2C-23AF2733321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726" y="4877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668;p105">
            <a:extLst>
              <a:ext uri="{FF2B5EF4-FFF2-40B4-BE49-F238E27FC236}">
                <a16:creationId xmlns:a16="http://schemas.microsoft.com/office/drawing/2014/main" id="{A0EB87CD-C63E-514A-835D-051AAB4F5F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126" y="4877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669;p105">
            <a:extLst>
              <a:ext uri="{FF2B5EF4-FFF2-40B4-BE49-F238E27FC236}">
                <a16:creationId xmlns:a16="http://schemas.microsoft.com/office/drawing/2014/main" id="{1902ADD2-4B02-A14C-BF85-608E630E95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026" y="4877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670;p105">
            <a:extLst>
              <a:ext uri="{FF2B5EF4-FFF2-40B4-BE49-F238E27FC236}">
                <a16:creationId xmlns:a16="http://schemas.microsoft.com/office/drawing/2014/main" id="{18FB5890-ECC0-EF4B-8CBA-5D581CCF1C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6" y="4877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671;p105">
            <a:extLst>
              <a:ext uri="{FF2B5EF4-FFF2-40B4-BE49-F238E27FC236}">
                <a16:creationId xmlns:a16="http://schemas.microsoft.com/office/drawing/2014/main" id="{40F75157-81EE-DD49-9653-82EDFE21814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926" y="4877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672;p105">
            <a:extLst>
              <a:ext uri="{FF2B5EF4-FFF2-40B4-BE49-F238E27FC236}">
                <a16:creationId xmlns:a16="http://schemas.microsoft.com/office/drawing/2014/main" id="{A793375E-FD4E-AA4C-A578-A8907EE52C7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226" y="4877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673;p105">
            <a:extLst>
              <a:ext uri="{FF2B5EF4-FFF2-40B4-BE49-F238E27FC236}">
                <a16:creationId xmlns:a16="http://schemas.microsoft.com/office/drawing/2014/main" id="{FE08CCE6-2820-AA47-8A2E-3CF3B0F7B3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626" y="4877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674;p105">
            <a:extLst>
              <a:ext uri="{FF2B5EF4-FFF2-40B4-BE49-F238E27FC236}">
                <a16:creationId xmlns:a16="http://schemas.microsoft.com/office/drawing/2014/main" id="{80430C10-B292-E84E-AC5B-7B899E0A03D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526" y="4877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675;p105">
            <a:extLst>
              <a:ext uri="{FF2B5EF4-FFF2-40B4-BE49-F238E27FC236}">
                <a16:creationId xmlns:a16="http://schemas.microsoft.com/office/drawing/2014/main" id="{D26A6118-ED77-824B-AB9B-2C8899E21E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326" y="4877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676;p105">
            <a:extLst>
              <a:ext uri="{FF2B5EF4-FFF2-40B4-BE49-F238E27FC236}">
                <a16:creationId xmlns:a16="http://schemas.microsoft.com/office/drawing/2014/main" id="{7B5478AB-08E5-914E-9888-EB4334CF124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826" y="4877437"/>
            <a:ext cx="517799" cy="53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677;p105">
            <a:extLst>
              <a:ext uri="{FF2B5EF4-FFF2-40B4-BE49-F238E27FC236}">
                <a16:creationId xmlns:a16="http://schemas.microsoft.com/office/drawing/2014/main" id="{903E9BFA-C461-F247-BF9D-3BD0DAEEC51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9126" y="4877437"/>
            <a:ext cx="517799" cy="533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263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64" y="801991"/>
            <a:ext cx="8663100" cy="525200"/>
          </a:xfrm>
        </p:spPr>
        <p:txBody>
          <a:bodyPr/>
          <a:lstStyle/>
          <a:p>
            <a:r>
              <a:rPr lang="ja-JP" altLang="en-US"/>
              <a:t>集群化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ja-JP" altLang="en-US"/>
              <a:t>为用户提供一个逻辑上透明的数据库</a:t>
            </a:r>
            <a:endParaRPr lang="en-US" dirty="0"/>
          </a:p>
        </p:txBody>
      </p:sp>
      <p:pic>
        <p:nvPicPr>
          <p:cNvPr id="76" name="Google Shape;682;p106">
            <a:extLst>
              <a:ext uri="{FF2B5EF4-FFF2-40B4-BE49-F238E27FC236}">
                <a16:creationId xmlns:a16="http://schemas.microsoft.com/office/drawing/2014/main" id="{684855BA-7DA3-9649-A97C-55B2343D6A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764" y="175991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683;p106">
            <a:extLst>
              <a:ext uri="{FF2B5EF4-FFF2-40B4-BE49-F238E27FC236}">
                <a16:creationId xmlns:a16="http://schemas.microsoft.com/office/drawing/2014/main" id="{F4849281-D15D-3B4A-B448-8EB1F5C06F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64" y="176796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684;p106">
            <a:extLst>
              <a:ext uri="{FF2B5EF4-FFF2-40B4-BE49-F238E27FC236}">
                <a16:creationId xmlns:a16="http://schemas.microsoft.com/office/drawing/2014/main" id="{17D152DB-D4AD-AA4F-B3B4-D114110270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364" y="175991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685;p106">
            <a:extLst>
              <a:ext uri="{FF2B5EF4-FFF2-40B4-BE49-F238E27FC236}">
                <a16:creationId xmlns:a16="http://schemas.microsoft.com/office/drawing/2014/main" id="{58EE0F21-D1E6-5041-80B7-9F8A8D5212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064" y="176796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686;p106">
            <a:extLst>
              <a:ext uri="{FF2B5EF4-FFF2-40B4-BE49-F238E27FC236}">
                <a16:creationId xmlns:a16="http://schemas.microsoft.com/office/drawing/2014/main" id="{5316D166-BF78-3E4F-B2D0-E50AC607D1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964" y="175991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687;p106">
            <a:extLst>
              <a:ext uri="{FF2B5EF4-FFF2-40B4-BE49-F238E27FC236}">
                <a16:creationId xmlns:a16="http://schemas.microsoft.com/office/drawing/2014/main" id="{C0BD755E-7EB5-CB48-9A3A-0B927B2CBF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664" y="176796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688;p106">
            <a:extLst>
              <a:ext uri="{FF2B5EF4-FFF2-40B4-BE49-F238E27FC236}">
                <a16:creationId xmlns:a16="http://schemas.microsoft.com/office/drawing/2014/main" id="{90840DEC-4F24-5047-8F0D-0837FD0B64B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564" y="175991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689;p106">
            <a:extLst>
              <a:ext uri="{FF2B5EF4-FFF2-40B4-BE49-F238E27FC236}">
                <a16:creationId xmlns:a16="http://schemas.microsoft.com/office/drawing/2014/main" id="{998DCB24-04E2-DA4A-BAE1-0FF1E97A6C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264" y="176796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690;p106">
            <a:extLst>
              <a:ext uri="{FF2B5EF4-FFF2-40B4-BE49-F238E27FC236}">
                <a16:creationId xmlns:a16="http://schemas.microsoft.com/office/drawing/2014/main" id="{4EA78333-D94D-4D4F-B80C-4DF4796AD5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164" y="175991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691;p106">
            <a:extLst>
              <a:ext uri="{FF2B5EF4-FFF2-40B4-BE49-F238E27FC236}">
                <a16:creationId xmlns:a16="http://schemas.microsoft.com/office/drawing/2014/main" id="{F4AF0B31-6FA4-9C46-977D-25209A4133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864" y="176796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692;p106">
            <a:extLst>
              <a:ext uri="{FF2B5EF4-FFF2-40B4-BE49-F238E27FC236}">
                <a16:creationId xmlns:a16="http://schemas.microsoft.com/office/drawing/2014/main" id="{5FB6B9A8-FAB2-1A45-AF9A-AEBC0DBB10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9764" y="175991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693;p106">
            <a:extLst>
              <a:ext uri="{FF2B5EF4-FFF2-40B4-BE49-F238E27FC236}">
                <a16:creationId xmlns:a16="http://schemas.microsoft.com/office/drawing/2014/main" id="{5FE0D9E0-B677-BF46-ACC8-3CD5C21940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464" y="176796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694;p106">
            <a:extLst>
              <a:ext uri="{FF2B5EF4-FFF2-40B4-BE49-F238E27FC236}">
                <a16:creationId xmlns:a16="http://schemas.microsoft.com/office/drawing/2014/main" id="{487C1602-4057-5A46-9D37-8CDD533354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764" y="236847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695;p106">
            <a:extLst>
              <a:ext uri="{FF2B5EF4-FFF2-40B4-BE49-F238E27FC236}">
                <a16:creationId xmlns:a16="http://schemas.microsoft.com/office/drawing/2014/main" id="{A5D46842-F0C9-E046-9A75-392C1E161E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64" y="237652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696;p106">
            <a:extLst>
              <a:ext uri="{FF2B5EF4-FFF2-40B4-BE49-F238E27FC236}">
                <a16:creationId xmlns:a16="http://schemas.microsoft.com/office/drawing/2014/main" id="{3DFAB81A-3E38-3443-AF3C-6A5A0F397D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364" y="236847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697;p106">
            <a:extLst>
              <a:ext uri="{FF2B5EF4-FFF2-40B4-BE49-F238E27FC236}">
                <a16:creationId xmlns:a16="http://schemas.microsoft.com/office/drawing/2014/main" id="{AA721178-E567-364E-B179-12931D91BCB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064" y="237652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698;p106">
            <a:extLst>
              <a:ext uri="{FF2B5EF4-FFF2-40B4-BE49-F238E27FC236}">
                <a16:creationId xmlns:a16="http://schemas.microsoft.com/office/drawing/2014/main" id="{1C95C96A-C5E6-FD47-BB29-2218ABDE40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964" y="236847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699;p106">
            <a:extLst>
              <a:ext uri="{FF2B5EF4-FFF2-40B4-BE49-F238E27FC236}">
                <a16:creationId xmlns:a16="http://schemas.microsoft.com/office/drawing/2014/main" id="{38BD80B3-5048-0644-A4F0-D0DE61D9B1D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664" y="237652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700;p106">
            <a:extLst>
              <a:ext uri="{FF2B5EF4-FFF2-40B4-BE49-F238E27FC236}">
                <a16:creationId xmlns:a16="http://schemas.microsoft.com/office/drawing/2014/main" id="{AB8028E6-E4D9-BF41-97C8-B7552DF33E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564" y="236847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701;p106">
            <a:extLst>
              <a:ext uri="{FF2B5EF4-FFF2-40B4-BE49-F238E27FC236}">
                <a16:creationId xmlns:a16="http://schemas.microsoft.com/office/drawing/2014/main" id="{16A5C88D-B578-174A-AA27-A6157B54A0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264" y="237652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702;p106">
            <a:extLst>
              <a:ext uri="{FF2B5EF4-FFF2-40B4-BE49-F238E27FC236}">
                <a16:creationId xmlns:a16="http://schemas.microsoft.com/office/drawing/2014/main" id="{095D772C-E5E5-844C-BB35-F1A321B8C7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164" y="236847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703;p106">
            <a:extLst>
              <a:ext uri="{FF2B5EF4-FFF2-40B4-BE49-F238E27FC236}">
                <a16:creationId xmlns:a16="http://schemas.microsoft.com/office/drawing/2014/main" id="{2D1F2818-13D8-194C-802E-5AA036ADF7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864" y="237652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704;p106">
            <a:extLst>
              <a:ext uri="{FF2B5EF4-FFF2-40B4-BE49-F238E27FC236}">
                <a16:creationId xmlns:a16="http://schemas.microsoft.com/office/drawing/2014/main" id="{6E0C958A-7E54-9343-A023-18B458DA3D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9764" y="236847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705;p106">
            <a:extLst>
              <a:ext uri="{FF2B5EF4-FFF2-40B4-BE49-F238E27FC236}">
                <a16:creationId xmlns:a16="http://schemas.microsoft.com/office/drawing/2014/main" id="{B028EAB9-4E1A-B340-93E8-DE27BC949D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464" y="237652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706;p106">
            <a:extLst>
              <a:ext uri="{FF2B5EF4-FFF2-40B4-BE49-F238E27FC236}">
                <a16:creationId xmlns:a16="http://schemas.microsoft.com/office/drawing/2014/main" id="{AD930256-6D59-2948-B359-74F01F2475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764" y="2977053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707;p106">
            <a:extLst>
              <a:ext uri="{FF2B5EF4-FFF2-40B4-BE49-F238E27FC236}">
                <a16:creationId xmlns:a16="http://schemas.microsoft.com/office/drawing/2014/main" id="{C3AA7B7E-4B05-F446-AD2F-D8EA5AAD2F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64" y="2985103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708;p106">
            <a:extLst>
              <a:ext uri="{FF2B5EF4-FFF2-40B4-BE49-F238E27FC236}">
                <a16:creationId xmlns:a16="http://schemas.microsoft.com/office/drawing/2014/main" id="{1F0AD2B4-2A8A-6846-B9B7-7065A160218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364" y="2977053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709;p106">
            <a:extLst>
              <a:ext uri="{FF2B5EF4-FFF2-40B4-BE49-F238E27FC236}">
                <a16:creationId xmlns:a16="http://schemas.microsoft.com/office/drawing/2014/main" id="{75B1DF58-C844-2045-ADE5-39DE6861C4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064" y="2985103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710;p106">
            <a:extLst>
              <a:ext uri="{FF2B5EF4-FFF2-40B4-BE49-F238E27FC236}">
                <a16:creationId xmlns:a16="http://schemas.microsoft.com/office/drawing/2014/main" id="{ABDFB5F3-D81B-254E-A14F-EB42C35452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964" y="2977053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711;p106">
            <a:extLst>
              <a:ext uri="{FF2B5EF4-FFF2-40B4-BE49-F238E27FC236}">
                <a16:creationId xmlns:a16="http://schemas.microsoft.com/office/drawing/2014/main" id="{946B793C-2493-2F49-9FA5-9552C99A81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664" y="2985103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712;p106">
            <a:extLst>
              <a:ext uri="{FF2B5EF4-FFF2-40B4-BE49-F238E27FC236}">
                <a16:creationId xmlns:a16="http://schemas.microsoft.com/office/drawing/2014/main" id="{5FD11D97-7CEA-DD40-871A-55DB2223C0D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564" y="2977053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713;p106">
            <a:extLst>
              <a:ext uri="{FF2B5EF4-FFF2-40B4-BE49-F238E27FC236}">
                <a16:creationId xmlns:a16="http://schemas.microsoft.com/office/drawing/2014/main" id="{EF94E375-24A3-814C-9232-040E8BE19C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264" y="2985103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714;p106">
            <a:extLst>
              <a:ext uri="{FF2B5EF4-FFF2-40B4-BE49-F238E27FC236}">
                <a16:creationId xmlns:a16="http://schemas.microsoft.com/office/drawing/2014/main" id="{BAE94AEB-0AFA-2E43-952B-8EE76CEF6C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164" y="2977053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715;p106">
            <a:extLst>
              <a:ext uri="{FF2B5EF4-FFF2-40B4-BE49-F238E27FC236}">
                <a16:creationId xmlns:a16="http://schemas.microsoft.com/office/drawing/2014/main" id="{095BB5EA-35A5-5643-B6BF-A933D4E363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864" y="2985103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716;p106">
            <a:extLst>
              <a:ext uri="{FF2B5EF4-FFF2-40B4-BE49-F238E27FC236}">
                <a16:creationId xmlns:a16="http://schemas.microsoft.com/office/drawing/2014/main" id="{C7E6A432-18D4-4547-A844-D766A8E5EF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9764" y="2977053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717;p106">
            <a:extLst>
              <a:ext uri="{FF2B5EF4-FFF2-40B4-BE49-F238E27FC236}">
                <a16:creationId xmlns:a16="http://schemas.microsoft.com/office/drawing/2014/main" id="{79DB15D2-D7F7-A744-9075-D48DF9E86D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464" y="2985103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718;p106">
            <a:extLst>
              <a:ext uri="{FF2B5EF4-FFF2-40B4-BE49-F238E27FC236}">
                <a16:creationId xmlns:a16="http://schemas.microsoft.com/office/drawing/2014/main" id="{5133CD32-EA05-4349-AE52-297D926B068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764" y="358561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719;p106">
            <a:extLst>
              <a:ext uri="{FF2B5EF4-FFF2-40B4-BE49-F238E27FC236}">
                <a16:creationId xmlns:a16="http://schemas.microsoft.com/office/drawing/2014/main" id="{F5D980B8-4378-AD4F-B327-0E4FF19A73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64" y="359366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720;p106">
            <a:extLst>
              <a:ext uri="{FF2B5EF4-FFF2-40B4-BE49-F238E27FC236}">
                <a16:creationId xmlns:a16="http://schemas.microsoft.com/office/drawing/2014/main" id="{75971377-89C5-F543-A14D-27CD6BA796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364" y="358561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721;p106">
            <a:extLst>
              <a:ext uri="{FF2B5EF4-FFF2-40B4-BE49-F238E27FC236}">
                <a16:creationId xmlns:a16="http://schemas.microsoft.com/office/drawing/2014/main" id="{2450BBBB-51DD-E044-8F04-24AC383D14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064" y="359366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722;p106">
            <a:extLst>
              <a:ext uri="{FF2B5EF4-FFF2-40B4-BE49-F238E27FC236}">
                <a16:creationId xmlns:a16="http://schemas.microsoft.com/office/drawing/2014/main" id="{FB660E46-B23C-7A4E-90E8-D37D8F8912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964" y="358561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723;p106">
            <a:extLst>
              <a:ext uri="{FF2B5EF4-FFF2-40B4-BE49-F238E27FC236}">
                <a16:creationId xmlns:a16="http://schemas.microsoft.com/office/drawing/2014/main" id="{C4AA9E71-1E6A-ED49-B4EA-8EE3EC254F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664" y="359366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724;p106">
            <a:extLst>
              <a:ext uri="{FF2B5EF4-FFF2-40B4-BE49-F238E27FC236}">
                <a16:creationId xmlns:a16="http://schemas.microsoft.com/office/drawing/2014/main" id="{C356D5F2-2DE4-B24E-B224-4F75B8569E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564" y="358561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725;p106">
            <a:extLst>
              <a:ext uri="{FF2B5EF4-FFF2-40B4-BE49-F238E27FC236}">
                <a16:creationId xmlns:a16="http://schemas.microsoft.com/office/drawing/2014/main" id="{A62B039D-EDF7-C945-9518-12D039C0BE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264" y="359366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726;p106">
            <a:extLst>
              <a:ext uri="{FF2B5EF4-FFF2-40B4-BE49-F238E27FC236}">
                <a16:creationId xmlns:a16="http://schemas.microsoft.com/office/drawing/2014/main" id="{BF778176-CB1C-584D-8946-C5F272D84C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164" y="358561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727;p106">
            <a:extLst>
              <a:ext uri="{FF2B5EF4-FFF2-40B4-BE49-F238E27FC236}">
                <a16:creationId xmlns:a16="http://schemas.microsoft.com/office/drawing/2014/main" id="{DF2875D3-69B5-7C4A-BF76-055EDF7FA5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864" y="359366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728;p106">
            <a:extLst>
              <a:ext uri="{FF2B5EF4-FFF2-40B4-BE49-F238E27FC236}">
                <a16:creationId xmlns:a16="http://schemas.microsoft.com/office/drawing/2014/main" id="{F2CC5FE4-F9DB-BF49-BF99-72642F32B3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9764" y="358561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729;p106">
            <a:extLst>
              <a:ext uri="{FF2B5EF4-FFF2-40B4-BE49-F238E27FC236}">
                <a16:creationId xmlns:a16="http://schemas.microsoft.com/office/drawing/2014/main" id="{F09472B5-B9E8-A748-AEF1-DA198AF4A9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464" y="3593666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730;p106">
            <a:extLst>
              <a:ext uri="{FF2B5EF4-FFF2-40B4-BE49-F238E27FC236}">
                <a16:creationId xmlns:a16="http://schemas.microsoft.com/office/drawing/2014/main" id="{D4D75B54-ADA0-2945-A916-112BABB46B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714" y="419822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731;p106">
            <a:extLst>
              <a:ext uri="{FF2B5EF4-FFF2-40B4-BE49-F238E27FC236}">
                <a16:creationId xmlns:a16="http://schemas.microsoft.com/office/drawing/2014/main" id="{C0DB3BFC-0CA7-9946-ABE9-94E8E7298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14" y="420627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732;p106">
            <a:extLst>
              <a:ext uri="{FF2B5EF4-FFF2-40B4-BE49-F238E27FC236}">
                <a16:creationId xmlns:a16="http://schemas.microsoft.com/office/drawing/2014/main" id="{1594BB17-281D-D343-AE35-0CE873D54E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314" y="419822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733;p106">
            <a:extLst>
              <a:ext uri="{FF2B5EF4-FFF2-40B4-BE49-F238E27FC236}">
                <a16:creationId xmlns:a16="http://schemas.microsoft.com/office/drawing/2014/main" id="{590BEAD6-9D38-D647-9D90-6C390820FD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014" y="420627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734;p106">
            <a:extLst>
              <a:ext uri="{FF2B5EF4-FFF2-40B4-BE49-F238E27FC236}">
                <a16:creationId xmlns:a16="http://schemas.microsoft.com/office/drawing/2014/main" id="{62548772-3486-EE40-9DC9-40860EC924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914" y="419822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735;p106">
            <a:extLst>
              <a:ext uri="{FF2B5EF4-FFF2-40B4-BE49-F238E27FC236}">
                <a16:creationId xmlns:a16="http://schemas.microsoft.com/office/drawing/2014/main" id="{34F6CD53-53BC-6449-B03D-A4B5DD8AEA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614" y="420627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736;p106">
            <a:extLst>
              <a:ext uri="{FF2B5EF4-FFF2-40B4-BE49-F238E27FC236}">
                <a16:creationId xmlns:a16="http://schemas.microsoft.com/office/drawing/2014/main" id="{661D0466-4E7A-A440-BBC4-6A9E8CFCAD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514" y="419822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737;p106">
            <a:extLst>
              <a:ext uri="{FF2B5EF4-FFF2-40B4-BE49-F238E27FC236}">
                <a16:creationId xmlns:a16="http://schemas.microsoft.com/office/drawing/2014/main" id="{66F9E0C0-5E58-6941-B424-8774BB5DDD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214" y="420627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738;p106">
            <a:extLst>
              <a:ext uri="{FF2B5EF4-FFF2-40B4-BE49-F238E27FC236}">
                <a16:creationId xmlns:a16="http://schemas.microsoft.com/office/drawing/2014/main" id="{81663283-A39A-F440-A6C6-79C4599198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114" y="419822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739;p106">
            <a:extLst>
              <a:ext uri="{FF2B5EF4-FFF2-40B4-BE49-F238E27FC236}">
                <a16:creationId xmlns:a16="http://schemas.microsoft.com/office/drawing/2014/main" id="{2F01D441-A24A-D64F-8A59-615A7514F4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814" y="420627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740;p106">
            <a:extLst>
              <a:ext uri="{FF2B5EF4-FFF2-40B4-BE49-F238E27FC236}">
                <a16:creationId xmlns:a16="http://schemas.microsoft.com/office/drawing/2014/main" id="{39BD3176-86B9-2240-B9F7-AB1920F68CF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714" y="419822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741;p106">
            <a:extLst>
              <a:ext uri="{FF2B5EF4-FFF2-40B4-BE49-F238E27FC236}">
                <a16:creationId xmlns:a16="http://schemas.microsoft.com/office/drawing/2014/main" id="{06572FF0-121C-3041-8C08-67525A36AA6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414" y="4206278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742;p106">
            <a:extLst>
              <a:ext uri="{FF2B5EF4-FFF2-40B4-BE49-F238E27FC236}">
                <a16:creationId xmlns:a16="http://schemas.microsoft.com/office/drawing/2014/main" id="{751A22D4-0F09-1848-B42E-51474E91A53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714" y="4806791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743;p106">
            <a:extLst>
              <a:ext uri="{FF2B5EF4-FFF2-40B4-BE49-F238E27FC236}">
                <a16:creationId xmlns:a16="http://schemas.microsoft.com/office/drawing/2014/main" id="{7AB7C663-5BFA-2C4F-8CB7-156B4A8BB5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14" y="4814841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744;p106">
            <a:extLst>
              <a:ext uri="{FF2B5EF4-FFF2-40B4-BE49-F238E27FC236}">
                <a16:creationId xmlns:a16="http://schemas.microsoft.com/office/drawing/2014/main" id="{B98F17F8-0CEF-F249-AC7B-5CB6883018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314" y="4806791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745;p106">
            <a:extLst>
              <a:ext uri="{FF2B5EF4-FFF2-40B4-BE49-F238E27FC236}">
                <a16:creationId xmlns:a16="http://schemas.microsoft.com/office/drawing/2014/main" id="{5D0BB347-F02D-5E4B-904F-7396795E0C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014" y="4814841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746;p106">
            <a:extLst>
              <a:ext uri="{FF2B5EF4-FFF2-40B4-BE49-F238E27FC236}">
                <a16:creationId xmlns:a16="http://schemas.microsoft.com/office/drawing/2014/main" id="{F166CF0F-F1AF-3A48-BA9A-00410319031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914" y="4806791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747;p106">
            <a:extLst>
              <a:ext uri="{FF2B5EF4-FFF2-40B4-BE49-F238E27FC236}">
                <a16:creationId xmlns:a16="http://schemas.microsoft.com/office/drawing/2014/main" id="{91217B9D-177E-D14E-B71A-2C7EDF804C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614" y="4814841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748;p106">
            <a:extLst>
              <a:ext uri="{FF2B5EF4-FFF2-40B4-BE49-F238E27FC236}">
                <a16:creationId xmlns:a16="http://schemas.microsoft.com/office/drawing/2014/main" id="{82F566AF-18C5-FB4D-855A-820DA19D10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514" y="4806791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749;p106">
            <a:extLst>
              <a:ext uri="{FF2B5EF4-FFF2-40B4-BE49-F238E27FC236}">
                <a16:creationId xmlns:a16="http://schemas.microsoft.com/office/drawing/2014/main" id="{D27FFBB9-C657-1940-B00F-FC9517F99A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214" y="4814841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750;p106">
            <a:extLst>
              <a:ext uri="{FF2B5EF4-FFF2-40B4-BE49-F238E27FC236}">
                <a16:creationId xmlns:a16="http://schemas.microsoft.com/office/drawing/2014/main" id="{359262A0-975D-B541-A94C-C3F397E2D7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114" y="4806791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751;p106">
            <a:extLst>
              <a:ext uri="{FF2B5EF4-FFF2-40B4-BE49-F238E27FC236}">
                <a16:creationId xmlns:a16="http://schemas.microsoft.com/office/drawing/2014/main" id="{F64313B1-DEED-CF48-83EC-84724D206C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814" y="4814841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752;p106">
            <a:extLst>
              <a:ext uri="{FF2B5EF4-FFF2-40B4-BE49-F238E27FC236}">
                <a16:creationId xmlns:a16="http://schemas.microsoft.com/office/drawing/2014/main" id="{FB0B43EE-9FAA-8B42-84B4-73A592627F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714" y="4806791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753;p106">
            <a:extLst>
              <a:ext uri="{FF2B5EF4-FFF2-40B4-BE49-F238E27FC236}">
                <a16:creationId xmlns:a16="http://schemas.microsoft.com/office/drawing/2014/main" id="{4239E3D7-4579-3641-8A13-82330429E12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414" y="4814841"/>
            <a:ext cx="517800" cy="51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3355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450" y="680275"/>
            <a:ext cx="8663100" cy="525200"/>
          </a:xfrm>
        </p:spPr>
        <p:txBody>
          <a:bodyPr/>
          <a:lstStyle/>
          <a:p>
            <a:r>
              <a:rPr lang="en-US" altLang="ja-JP" dirty="0"/>
              <a:t>Greenplum</a:t>
            </a:r>
            <a:r>
              <a:rPr lang="zh-CN" altLang="en-US" dirty="0"/>
              <a:t> </a:t>
            </a:r>
            <a:r>
              <a:rPr lang="ja-JP" altLang="en-US"/>
              <a:t>极简拓扑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929" y="1205475"/>
            <a:ext cx="4890376" cy="4470200"/>
          </a:xfrm>
          <a:prstGeom prst="rect">
            <a:avLst/>
          </a:prstGeom>
        </p:spPr>
      </p:pic>
      <p:pic>
        <p:nvPicPr>
          <p:cNvPr id="10" name="Google Shape;695;p106">
            <a:extLst>
              <a:ext uri="{FF2B5EF4-FFF2-40B4-BE49-F238E27FC236}">
                <a16:creationId xmlns:a16="http://schemas.microsoft.com/office/drawing/2014/main" id="{831391E3-412A-B848-A0F9-6CBE6BCA51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502" y="1961483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09;p106">
            <a:extLst>
              <a:ext uri="{FF2B5EF4-FFF2-40B4-BE49-F238E27FC236}">
                <a16:creationId xmlns:a16="http://schemas.microsoft.com/office/drawing/2014/main" id="{471A6A37-BD67-5D48-AD83-26BE6ADD4CB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201" y="4085934"/>
            <a:ext cx="5178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09;p106">
            <a:extLst>
              <a:ext uri="{FF2B5EF4-FFF2-40B4-BE49-F238E27FC236}">
                <a16:creationId xmlns:a16="http://schemas.microsoft.com/office/drawing/2014/main" id="{8B5A52B1-BA84-8F4D-AA9F-7DEEE681DE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0480" y="3890626"/>
            <a:ext cx="517800" cy="51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453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A1E041-F357-874D-92B1-DBB656E6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30" y="1228491"/>
            <a:ext cx="8555939" cy="49341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450" y="695370"/>
            <a:ext cx="8663100" cy="525200"/>
          </a:xfrm>
        </p:spPr>
        <p:txBody>
          <a:bodyPr/>
          <a:lstStyle/>
          <a:p>
            <a:r>
              <a:rPr lang="en-US" altLang="zh-CN" sz="2400" dirty="0">
                <a:solidFill>
                  <a:srgbClr val="00253E"/>
                </a:solidFill>
              </a:rPr>
              <a:t>Greenplum</a:t>
            </a:r>
            <a:r>
              <a:rPr lang="zh-CN" altLang="en-US" sz="2400" dirty="0">
                <a:solidFill>
                  <a:srgbClr val="00253E"/>
                </a:solidFill>
              </a:rPr>
              <a:t> </a:t>
            </a:r>
            <a:r>
              <a:rPr lang="ja-JP" altLang="en-US" sz="2400">
                <a:solidFill>
                  <a:srgbClr val="00253E"/>
                </a:solidFill>
              </a:rPr>
              <a:t>最突出的架构特色</a:t>
            </a:r>
            <a:r>
              <a:rPr lang="zh-CN" altLang="en-US" sz="2400" dirty="0">
                <a:solidFill>
                  <a:srgbClr val="00253E"/>
                </a:solidFill>
              </a:rPr>
              <a:t>：</a:t>
            </a:r>
            <a:r>
              <a:rPr lang="en-US" altLang="zh-CN" sz="2400" dirty="0">
                <a:solidFill>
                  <a:srgbClr val="00253E"/>
                </a:solidFill>
              </a:rPr>
              <a:t>MPP</a:t>
            </a:r>
            <a:r>
              <a:rPr lang="zh-CN" altLang="en-US" sz="2400" dirty="0">
                <a:solidFill>
                  <a:srgbClr val="00253E"/>
                </a:solidFill>
              </a:rPr>
              <a:t>（</a:t>
            </a:r>
            <a:r>
              <a:rPr lang="ja-JP" altLang="en-US" sz="2400">
                <a:solidFill>
                  <a:srgbClr val="00253E"/>
                </a:solidFill>
              </a:rPr>
              <a:t>大规模并行处理</a:t>
            </a:r>
            <a:r>
              <a:rPr lang="zh-CN" altLang="en-US" sz="2400" dirty="0">
                <a:solidFill>
                  <a:srgbClr val="00253E"/>
                </a:solidFill>
              </a:rPr>
              <a:t>）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5647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76" y="695639"/>
            <a:ext cx="8663100" cy="525200"/>
          </a:xfrm>
        </p:spPr>
        <p:txBody>
          <a:bodyPr/>
          <a:lstStyle/>
          <a:p>
            <a:r>
              <a:rPr lang="ja-JP" altLang="en-US" sz="2400"/>
              <a:t>对</a:t>
            </a:r>
            <a:r>
              <a:rPr lang="en-US" sz="2400" dirty="0" err="1"/>
              <a:t>用户透明</a:t>
            </a:r>
            <a:r>
              <a:rPr lang="ja-JP" altLang="en-US" sz="2400"/>
              <a:t>的</a:t>
            </a:r>
            <a:r>
              <a:rPr lang="ja-JP" altLang="en-US"/>
              <a:t>分布式数据库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766" y="857250"/>
            <a:ext cx="4996543" cy="514350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73683E4-681A-0248-B42A-3161C5AF4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476" y="2109627"/>
            <a:ext cx="4401667" cy="2638746"/>
          </a:xfrm>
        </p:spPr>
        <p:txBody>
          <a:bodyPr/>
          <a:lstStyle/>
          <a:p>
            <a:pPr marL="6540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/>
              <a:t>分布式数据存储</a:t>
            </a:r>
            <a:endParaRPr lang="en-US" altLang="ja-JP" dirty="0"/>
          </a:p>
          <a:p>
            <a:pPr marL="6540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/>
              <a:t>分布式查询处理</a:t>
            </a:r>
            <a:endParaRPr lang="en-US" altLang="ja-JP" dirty="0"/>
          </a:p>
          <a:p>
            <a:pPr marL="6540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/>
              <a:t>分布式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en-US" altLang="zh-CN" dirty="0">
                <a:solidFill>
                  <a:srgbClr val="00B050"/>
                </a:solidFill>
              </a:rPr>
              <a:t>CI</a:t>
            </a:r>
            <a:r>
              <a:rPr lang="en-US" altLang="zh-CN" dirty="0">
                <a:solidFill>
                  <a:srgbClr val="FF0000"/>
                </a:solidFill>
              </a:rPr>
              <a:t>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221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450" y="658900"/>
            <a:ext cx="8663100" cy="525200"/>
          </a:xfrm>
        </p:spPr>
        <p:txBody>
          <a:bodyPr/>
          <a:lstStyle/>
          <a:p>
            <a:r>
              <a:rPr lang="ja-JP" altLang="en-US"/>
              <a:t>分布式数据存储</a:t>
            </a:r>
            <a:r>
              <a:rPr lang="zh-CN" altLang="en-US" dirty="0"/>
              <a:t>：数据分布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43" y="1626505"/>
            <a:ext cx="7696200" cy="420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40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75" y="703504"/>
            <a:ext cx="8663100" cy="525200"/>
          </a:xfrm>
        </p:spPr>
        <p:txBody>
          <a:bodyPr/>
          <a:lstStyle/>
          <a:p>
            <a:r>
              <a:rPr lang="ja-JP" altLang="en-US"/>
              <a:t>分布式查询处理</a:t>
            </a:r>
            <a:r>
              <a:rPr lang="zh-CN" altLang="en-US" dirty="0"/>
              <a:t>：</a:t>
            </a:r>
            <a:r>
              <a:rPr lang="ja-JP" altLang="en-US"/>
              <a:t>分布式查询优化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75" y="1630650"/>
            <a:ext cx="4444000" cy="3769500"/>
          </a:xfrm>
        </p:spPr>
        <p:txBody>
          <a:bodyPr/>
          <a:lstStyle/>
          <a:p>
            <a:pPr marL="139700" indent="0">
              <a:buNone/>
            </a:pPr>
            <a:endParaRPr lang="en-US" sz="1600" dirty="0"/>
          </a:p>
          <a:p>
            <a:pPr marL="139700" indent="0">
              <a:buNone/>
            </a:pPr>
            <a:r>
              <a:rPr lang="en-US" sz="1600" dirty="0"/>
              <a:t>CREATE TABLE students (id </a:t>
            </a:r>
            <a:r>
              <a:rPr lang="en-US" sz="1600" dirty="0" err="1"/>
              <a:t>int</a:t>
            </a:r>
            <a:r>
              <a:rPr lang="en-US" sz="1600" dirty="0"/>
              <a:t>, name text) DISTRIBUTED BY (</a:t>
            </a:r>
            <a:r>
              <a:rPr lang="en-US" sz="1600" b="1" dirty="0"/>
              <a:t>id</a:t>
            </a:r>
            <a:r>
              <a:rPr lang="en-US" sz="1600" dirty="0"/>
              <a:t>); </a:t>
            </a:r>
          </a:p>
          <a:p>
            <a:pPr marL="139700" indent="0">
              <a:buNone/>
            </a:pPr>
            <a:endParaRPr lang="en-US" sz="1600" dirty="0"/>
          </a:p>
          <a:p>
            <a:pPr marL="139700" indent="0">
              <a:buNone/>
            </a:pPr>
            <a:r>
              <a:rPr lang="en-US" sz="1600" dirty="0"/>
              <a:t>CREATE TABLE classes(id </a:t>
            </a:r>
            <a:r>
              <a:rPr lang="en-US" sz="1600" dirty="0" err="1"/>
              <a:t>int</a:t>
            </a:r>
            <a:r>
              <a:rPr lang="en-US" sz="1600" dirty="0"/>
              <a:t>, </a:t>
            </a:r>
            <a:r>
              <a:rPr lang="en-US" sz="1600" dirty="0" err="1"/>
              <a:t>classname</a:t>
            </a:r>
            <a:r>
              <a:rPr lang="en-US" sz="1600" dirty="0"/>
              <a:t> text, </a:t>
            </a:r>
            <a:r>
              <a:rPr lang="en-US" sz="1600" dirty="0" err="1"/>
              <a:t>student_id</a:t>
            </a:r>
            <a:r>
              <a:rPr lang="en-US" sz="1600" dirty="0"/>
              <a:t> </a:t>
            </a:r>
            <a:r>
              <a:rPr lang="en-US" sz="1600" dirty="0" err="1"/>
              <a:t>int</a:t>
            </a:r>
            <a:r>
              <a:rPr lang="en-US" sz="1600" dirty="0"/>
              <a:t>) DISTRIBUTED BY (</a:t>
            </a:r>
            <a:r>
              <a:rPr lang="en-US" sz="1600" b="1" dirty="0"/>
              <a:t>id</a:t>
            </a:r>
            <a:r>
              <a:rPr lang="en-US" sz="1600" dirty="0"/>
              <a:t>);</a:t>
            </a:r>
          </a:p>
          <a:p>
            <a:pPr marL="139700" indent="0">
              <a:buNone/>
            </a:pPr>
            <a:endParaRPr lang="en-US" sz="1600" dirty="0"/>
          </a:p>
          <a:p>
            <a:pPr marL="139700" indent="0">
              <a:buNone/>
            </a:pPr>
            <a:endParaRPr lang="en-US" sz="1600" dirty="0"/>
          </a:p>
          <a:p>
            <a:pPr marL="139700" indent="0">
              <a:buNone/>
            </a:pPr>
            <a:r>
              <a:rPr lang="en-US" sz="1600" dirty="0"/>
              <a:t>SELECT </a:t>
            </a:r>
            <a:r>
              <a:rPr lang="en-US" sz="1600" dirty="0" err="1"/>
              <a:t>s.name</a:t>
            </a:r>
            <a:r>
              <a:rPr lang="en-US" sz="1600" dirty="0"/>
              <a:t> </a:t>
            </a:r>
            <a:r>
              <a:rPr lang="en-US" sz="1600" dirty="0" err="1"/>
              <a:t>student_name</a:t>
            </a:r>
            <a:r>
              <a:rPr lang="en-US" sz="1600" dirty="0"/>
              <a:t>, </a:t>
            </a:r>
            <a:r>
              <a:rPr lang="en-US" sz="1600" dirty="0" err="1"/>
              <a:t>c.classname</a:t>
            </a:r>
            <a:r>
              <a:rPr lang="en-US" sz="1600" dirty="0"/>
              <a:t> </a:t>
            </a:r>
            <a:r>
              <a:rPr lang="zh-CN" altLang="en-US" sz="1600" dirty="0"/>
              <a:t>  </a:t>
            </a:r>
            <a:r>
              <a:rPr lang="en-US" sz="1600" dirty="0"/>
              <a:t>FROM students s, classes c </a:t>
            </a:r>
          </a:p>
          <a:p>
            <a:pPr marL="139700" indent="0">
              <a:buNone/>
            </a:pPr>
            <a:r>
              <a:rPr lang="en-US" sz="1600" dirty="0"/>
              <a:t>WHERE </a:t>
            </a:r>
            <a:r>
              <a:rPr lang="en-US" sz="1600" dirty="0" err="1"/>
              <a:t>s.id</a:t>
            </a:r>
            <a:r>
              <a:rPr lang="en-US" sz="1600" dirty="0"/>
              <a:t>=</a:t>
            </a:r>
            <a:r>
              <a:rPr lang="en-US" sz="1600" dirty="0" err="1"/>
              <a:t>c.student_id</a:t>
            </a:r>
            <a:endParaRPr lang="en-US" sz="1600" dirty="0"/>
          </a:p>
        </p:txBody>
      </p:sp>
      <p:pic>
        <p:nvPicPr>
          <p:cNvPr id="5" name="image9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648758" y="1988926"/>
            <a:ext cx="4495242" cy="326252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5495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分布式查询处理</a:t>
            </a:r>
            <a:r>
              <a:rPr lang="zh-CN" altLang="en-US" dirty="0"/>
              <a:t>：</a:t>
            </a:r>
            <a:r>
              <a:rPr lang="ja-JP" altLang="en-US"/>
              <a:t>查询执行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481" y="857250"/>
            <a:ext cx="60562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40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9FF22-1527-7D46-99C4-22C356DD0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50" y="817604"/>
            <a:ext cx="8663100" cy="525200"/>
          </a:xfrm>
        </p:spPr>
        <p:txBody>
          <a:bodyPr/>
          <a:lstStyle/>
          <a:p>
            <a:r>
              <a:rPr lang="ja-JP" altLang="en-US"/>
              <a:t>分布式</a:t>
            </a:r>
            <a:r>
              <a:rPr lang="zh-CN" altLang="en-US" dirty="0"/>
              <a:t> </a:t>
            </a:r>
            <a:r>
              <a:rPr lang="en-US" altLang="ja-JP" dirty="0"/>
              <a:t>ACID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ja-JP" altLang="en-US"/>
              <a:t>阶段提交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（</a:t>
            </a:r>
            <a:r>
              <a:rPr lang="ja-JP" altLang="en-US"/>
              <a:t>原子性</a:t>
            </a:r>
            <a:r>
              <a:rPr lang="zh-CN" altLang="en-US" dirty="0"/>
              <a:t>） </a:t>
            </a:r>
            <a:r>
              <a:rPr lang="ja-JP" altLang="en-US"/>
              <a:t>和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zh-CN" altLang="en-US" dirty="0"/>
              <a:t>（</a:t>
            </a:r>
            <a:r>
              <a:rPr lang="ja-JP" altLang="en-US"/>
              <a:t>持久性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Google Shape;163;p21">
            <a:extLst>
              <a:ext uri="{FF2B5EF4-FFF2-40B4-BE49-F238E27FC236}">
                <a16:creationId xmlns:a16="http://schemas.microsoft.com/office/drawing/2014/main" id="{5E4731FF-2CCA-8A47-8107-E4718C6C01B5}"/>
              </a:ext>
            </a:extLst>
          </p:cNvPr>
          <p:cNvSpPr/>
          <p:nvPr/>
        </p:nvSpPr>
        <p:spPr>
          <a:xfrm>
            <a:off x="555025" y="3120850"/>
            <a:ext cx="1134300" cy="49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ja-JP" altLang="en-US"/>
              <a:t>分布式事务管理器</a:t>
            </a:r>
            <a:endParaRPr dirty="0"/>
          </a:p>
        </p:txBody>
      </p:sp>
      <p:sp>
        <p:nvSpPr>
          <p:cNvPr id="5" name="Google Shape;164;p21">
            <a:extLst>
              <a:ext uri="{FF2B5EF4-FFF2-40B4-BE49-F238E27FC236}">
                <a16:creationId xmlns:a16="http://schemas.microsoft.com/office/drawing/2014/main" id="{77C564BF-9AFC-B34E-BF73-BCC04DA0D519}"/>
              </a:ext>
            </a:extLst>
          </p:cNvPr>
          <p:cNvSpPr/>
          <p:nvPr/>
        </p:nvSpPr>
        <p:spPr>
          <a:xfrm>
            <a:off x="3030750" y="3953025"/>
            <a:ext cx="1134300" cy="49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/>
              <a:t>segment 2</a:t>
            </a:r>
            <a:endParaRPr dirty="0"/>
          </a:p>
        </p:txBody>
      </p:sp>
      <p:sp>
        <p:nvSpPr>
          <p:cNvPr id="6" name="Google Shape;165;p21">
            <a:extLst>
              <a:ext uri="{FF2B5EF4-FFF2-40B4-BE49-F238E27FC236}">
                <a16:creationId xmlns:a16="http://schemas.microsoft.com/office/drawing/2014/main" id="{1A8B3D7B-2B4E-C047-90DB-91F21FDBA52C}"/>
              </a:ext>
            </a:extLst>
          </p:cNvPr>
          <p:cNvSpPr/>
          <p:nvPr/>
        </p:nvSpPr>
        <p:spPr>
          <a:xfrm>
            <a:off x="3030750" y="2247550"/>
            <a:ext cx="1134300" cy="49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/>
              <a:t>segment 1</a:t>
            </a:r>
            <a:endParaRPr dirty="0"/>
          </a:p>
        </p:txBody>
      </p:sp>
      <p:cxnSp>
        <p:nvCxnSpPr>
          <p:cNvPr id="7" name="Google Shape;166;p21">
            <a:extLst>
              <a:ext uri="{FF2B5EF4-FFF2-40B4-BE49-F238E27FC236}">
                <a16:creationId xmlns:a16="http://schemas.microsoft.com/office/drawing/2014/main" id="{0DCF1E88-F65C-AF4B-B782-9E2A908FFC58}"/>
              </a:ext>
            </a:extLst>
          </p:cNvPr>
          <p:cNvCxnSpPr/>
          <p:nvPr/>
        </p:nvCxnSpPr>
        <p:spPr>
          <a:xfrm rot="-1808446">
            <a:off x="1584474" y="2828575"/>
            <a:ext cx="155100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67;p21">
            <a:extLst>
              <a:ext uri="{FF2B5EF4-FFF2-40B4-BE49-F238E27FC236}">
                <a16:creationId xmlns:a16="http://schemas.microsoft.com/office/drawing/2014/main" id="{20C0356A-EB33-2243-BD56-9231E5E5B006}"/>
              </a:ext>
            </a:extLst>
          </p:cNvPr>
          <p:cNvSpPr txBox="1"/>
          <p:nvPr/>
        </p:nvSpPr>
        <p:spPr>
          <a:xfrm rot="-1808515">
            <a:off x="1876572" y="2547260"/>
            <a:ext cx="896755" cy="31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/>
              <a:t>prepare</a:t>
            </a:r>
            <a:endParaRPr b="1"/>
          </a:p>
        </p:txBody>
      </p:sp>
      <p:sp>
        <p:nvSpPr>
          <p:cNvPr id="9" name="Google Shape;168;p21">
            <a:extLst>
              <a:ext uri="{FF2B5EF4-FFF2-40B4-BE49-F238E27FC236}">
                <a16:creationId xmlns:a16="http://schemas.microsoft.com/office/drawing/2014/main" id="{ABFF2B0B-304A-C941-A772-5DF3518A9212}"/>
              </a:ext>
            </a:extLst>
          </p:cNvPr>
          <p:cNvSpPr txBox="1"/>
          <p:nvPr/>
        </p:nvSpPr>
        <p:spPr>
          <a:xfrm rot="-1804026">
            <a:off x="1940742" y="2754721"/>
            <a:ext cx="1052067" cy="30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/>
              <a:t>vote: yes</a:t>
            </a:r>
            <a:endParaRPr b="1"/>
          </a:p>
        </p:txBody>
      </p:sp>
      <p:cxnSp>
        <p:nvCxnSpPr>
          <p:cNvPr id="10" name="Google Shape;169;p21">
            <a:extLst>
              <a:ext uri="{FF2B5EF4-FFF2-40B4-BE49-F238E27FC236}">
                <a16:creationId xmlns:a16="http://schemas.microsoft.com/office/drawing/2014/main" id="{DA1014D7-3271-4944-8F1D-4DC3D5E0F23F}"/>
              </a:ext>
            </a:extLst>
          </p:cNvPr>
          <p:cNvCxnSpPr/>
          <p:nvPr/>
        </p:nvCxnSpPr>
        <p:spPr>
          <a:xfrm flipH="1">
            <a:off x="1689325" y="2547400"/>
            <a:ext cx="1341300" cy="77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70;p21">
            <a:extLst>
              <a:ext uri="{FF2B5EF4-FFF2-40B4-BE49-F238E27FC236}">
                <a16:creationId xmlns:a16="http://schemas.microsoft.com/office/drawing/2014/main" id="{27D96852-231C-E640-B202-ED17B18AA592}"/>
              </a:ext>
            </a:extLst>
          </p:cNvPr>
          <p:cNvCxnSpPr/>
          <p:nvPr/>
        </p:nvCxnSpPr>
        <p:spPr>
          <a:xfrm rot="1578143">
            <a:off x="1616236" y="3764340"/>
            <a:ext cx="155108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71;p21">
            <a:extLst>
              <a:ext uri="{FF2B5EF4-FFF2-40B4-BE49-F238E27FC236}">
                <a16:creationId xmlns:a16="http://schemas.microsoft.com/office/drawing/2014/main" id="{F53CE606-0081-9F4D-B860-1B5C77893C63}"/>
              </a:ext>
            </a:extLst>
          </p:cNvPr>
          <p:cNvSpPr txBox="1"/>
          <p:nvPr/>
        </p:nvSpPr>
        <p:spPr>
          <a:xfrm rot="1577954">
            <a:off x="2026300" y="3508540"/>
            <a:ext cx="896494" cy="31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/>
              <a:t>prepare</a:t>
            </a:r>
            <a:endParaRPr b="1"/>
          </a:p>
        </p:txBody>
      </p:sp>
      <p:sp>
        <p:nvSpPr>
          <p:cNvPr id="13" name="Google Shape;172;p21">
            <a:extLst>
              <a:ext uri="{FF2B5EF4-FFF2-40B4-BE49-F238E27FC236}">
                <a16:creationId xmlns:a16="http://schemas.microsoft.com/office/drawing/2014/main" id="{D75F3D6B-61A9-114B-9F0E-1B47B78663F4}"/>
              </a:ext>
            </a:extLst>
          </p:cNvPr>
          <p:cNvSpPr txBox="1"/>
          <p:nvPr/>
        </p:nvSpPr>
        <p:spPr>
          <a:xfrm rot="1582008">
            <a:off x="1936830" y="3762116"/>
            <a:ext cx="969341" cy="30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/>
              <a:t>vote: yes</a:t>
            </a:r>
            <a:endParaRPr b="1"/>
          </a:p>
        </p:txBody>
      </p:sp>
      <p:cxnSp>
        <p:nvCxnSpPr>
          <p:cNvPr id="14" name="Google Shape;173;p21">
            <a:extLst>
              <a:ext uri="{FF2B5EF4-FFF2-40B4-BE49-F238E27FC236}">
                <a16:creationId xmlns:a16="http://schemas.microsoft.com/office/drawing/2014/main" id="{211741D9-2465-564F-A2D8-D93BD70145A5}"/>
              </a:ext>
            </a:extLst>
          </p:cNvPr>
          <p:cNvCxnSpPr/>
          <p:nvPr/>
        </p:nvCxnSpPr>
        <p:spPr>
          <a:xfrm rot="3385847" flipH="1">
            <a:off x="1654360" y="3458244"/>
            <a:ext cx="1341185" cy="77913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174;p21">
            <a:extLst>
              <a:ext uri="{FF2B5EF4-FFF2-40B4-BE49-F238E27FC236}">
                <a16:creationId xmlns:a16="http://schemas.microsoft.com/office/drawing/2014/main" id="{CE202543-1AE8-E64E-9C65-FFC71E48D346}"/>
              </a:ext>
            </a:extLst>
          </p:cNvPr>
          <p:cNvSpPr/>
          <p:nvPr/>
        </p:nvSpPr>
        <p:spPr>
          <a:xfrm>
            <a:off x="4822225" y="3044650"/>
            <a:ext cx="1134300" cy="49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ja-JP" altLang="en-US"/>
              <a:t>分布式事务管理器</a:t>
            </a:r>
          </a:p>
        </p:txBody>
      </p:sp>
      <p:sp>
        <p:nvSpPr>
          <p:cNvPr id="16" name="Google Shape;175;p21">
            <a:extLst>
              <a:ext uri="{FF2B5EF4-FFF2-40B4-BE49-F238E27FC236}">
                <a16:creationId xmlns:a16="http://schemas.microsoft.com/office/drawing/2014/main" id="{2AE91F2E-B94D-2D4C-A775-1466E8A76324}"/>
              </a:ext>
            </a:extLst>
          </p:cNvPr>
          <p:cNvSpPr/>
          <p:nvPr/>
        </p:nvSpPr>
        <p:spPr>
          <a:xfrm>
            <a:off x="7297950" y="3876825"/>
            <a:ext cx="1134300" cy="49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/>
              <a:t>segment 2</a:t>
            </a:r>
            <a:endParaRPr dirty="0"/>
          </a:p>
        </p:txBody>
      </p:sp>
      <p:sp>
        <p:nvSpPr>
          <p:cNvPr id="17" name="Google Shape;176;p21">
            <a:extLst>
              <a:ext uri="{FF2B5EF4-FFF2-40B4-BE49-F238E27FC236}">
                <a16:creationId xmlns:a16="http://schemas.microsoft.com/office/drawing/2014/main" id="{88146684-8CFD-8B48-8A59-88EBF644ED59}"/>
              </a:ext>
            </a:extLst>
          </p:cNvPr>
          <p:cNvSpPr/>
          <p:nvPr/>
        </p:nvSpPr>
        <p:spPr>
          <a:xfrm>
            <a:off x="7297950" y="2171350"/>
            <a:ext cx="1134300" cy="49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/>
              <a:t>segment 1</a:t>
            </a:r>
            <a:endParaRPr dirty="0"/>
          </a:p>
        </p:txBody>
      </p:sp>
      <p:cxnSp>
        <p:nvCxnSpPr>
          <p:cNvPr id="18" name="Google Shape;177;p21">
            <a:extLst>
              <a:ext uri="{FF2B5EF4-FFF2-40B4-BE49-F238E27FC236}">
                <a16:creationId xmlns:a16="http://schemas.microsoft.com/office/drawing/2014/main" id="{AC005225-266C-B948-B0F0-A4D5AD929E09}"/>
              </a:ext>
            </a:extLst>
          </p:cNvPr>
          <p:cNvCxnSpPr/>
          <p:nvPr/>
        </p:nvCxnSpPr>
        <p:spPr>
          <a:xfrm rot="-1808446">
            <a:off x="5851674" y="2752375"/>
            <a:ext cx="155100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178;p21">
            <a:extLst>
              <a:ext uri="{FF2B5EF4-FFF2-40B4-BE49-F238E27FC236}">
                <a16:creationId xmlns:a16="http://schemas.microsoft.com/office/drawing/2014/main" id="{C664C4AE-4495-6648-889E-7C27A5E33D13}"/>
              </a:ext>
            </a:extLst>
          </p:cNvPr>
          <p:cNvSpPr txBox="1"/>
          <p:nvPr/>
        </p:nvSpPr>
        <p:spPr>
          <a:xfrm rot="-1808515">
            <a:off x="6143772" y="2471060"/>
            <a:ext cx="896755" cy="31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/>
              <a:t>commit</a:t>
            </a:r>
            <a:endParaRPr b="1"/>
          </a:p>
        </p:txBody>
      </p:sp>
      <p:sp>
        <p:nvSpPr>
          <p:cNvPr id="20" name="Google Shape;179;p21">
            <a:extLst>
              <a:ext uri="{FF2B5EF4-FFF2-40B4-BE49-F238E27FC236}">
                <a16:creationId xmlns:a16="http://schemas.microsoft.com/office/drawing/2014/main" id="{9AFD394A-B586-704D-98DC-93D165EE8AFE}"/>
              </a:ext>
            </a:extLst>
          </p:cNvPr>
          <p:cNvSpPr txBox="1"/>
          <p:nvPr/>
        </p:nvSpPr>
        <p:spPr>
          <a:xfrm rot="-1803907">
            <a:off x="6464985" y="2637725"/>
            <a:ext cx="679064" cy="30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/>
              <a:t>ack</a:t>
            </a:r>
            <a:endParaRPr b="1"/>
          </a:p>
        </p:txBody>
      </p:sp>
      <p:cxnSp>
        <p:nvCxnSpPr>
          <p:cNvPr id="21" name="Google Shape;180;p21">
            <a:extLst>
              <a:ext uri="{FF2B5EF4-FFF2-40B4-BE49-F238E27FC236}">
                <a16:creationId xmlns:a16="http://schemas.microsoft.com/office/drawing/2014/main" id="{47E54524-2B74-B742-AB16-68A6542A64E0}"/>
              </a:ext>
            </a:extLst>
          </p:cNvPr>
          <p:cNvCxnSpPr/>
          <p:nvPr/>
        </p:nvCxnSpPr>
        <p:spPr>
          <a:xfrm flipH="1">
            <a:off x="5956525" y="2471200"/>
            <a:ext cx="1341300" cy="77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81;p21">
            <a:extLst>
              <a:ext uri="{FF2B5EF4-FFF2-40B4-BE49-F238E27FC236}">
                <a16:creationId xmlns:a16="http://schemas.microsoft.com/office/drawing/2014/main" id="{79F6AFF1-C541-284D-AA38-28F821862DB7}"/>
              </a:ext>
            </a:extLst>
          </p:cNvPr>
          <p:cNvCxnSpPr/>
          <p:nvPr/>
        </p:nvCxnSpPr>
        <p:spPr>
          <a:xfrm rot="1578143">
            <a:off x="5883436" y="3688140"/>
            <a:ext cx="155108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Google Shape;182;p21">
            <a:extLst>
              <a:ext uri="{FF2B5EF4-FFF2-40B4-BE49-F238E27FC236}">
                <a16:creationId xmlns:a16="http://schemas.microsoft.com/office/drawing/2014/main" id="{FD55AE5C-1D6C-574A-A6BC-E43B0FD8D0E0}"/>
              </a:ext>
            </a:extLst>
          </p:cNvPr>
          <p:cNvSpPr txBox="1"/>
          <p:nvPr/>
        </p:nvSpPr>
        <p:spPr>
          <a:xfrm rot="1577954">
            <a:off x="6293500" y="3432340"/>
            <a:ext cx="896494" cy="31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/>
              <a:t>commit</a:t>
            </a:r>
            <a:endParaRPr b="1"/>
          </a:p>
        </p:txBody>
      </p:sp>
      <p:sp>
        <p:nvSpPr>
          <p:cNvPr id="24" name="Google Shape;183;p21">
            <a:extLst>
              <a:ext uri="{FF2B5EF4-FFF2-40B4-BE49-F238E27FC236}">
                <a16:creationId xmlns:a16="http://schemas.microsoft.com/office/drawing/2014/main" id="{80A1EDD5-7C84-1749-84F9-76F8C336803E}"/>
              </a:ext>
            </a:extLst>
          </p:cNvPr>
          <p:cNvSpPr txBox="1"/>
          <p:nvPr/>
        </p:nvSpPr>
        <p:spPr>
          <a:xfrm rot="1581676">
            <a:off x="6384170" y="3703196"/>
            <a:ext cx="679009" cy="30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/>
              <a:t>ack</a:t>
            </a:r>
            <a:endParaRPr b="1"/>
          </a:p>
        </p:txBody>
      </p:sp>
      <p:cxnSp>
        <p:nvCxnSpPr>
          <p:cNvPr id="25" name="Google Shape;184;p21">
            <a:extLst>
              <a:ext uri="{FF2B5EF4-FFF2-40B4-BE49-F238E27FC236}">
                <a16:creationId xmlns:a16="http://schemas.microsoft.com/office/drawing/2014/main" id="{E95B2417-9A09-C94E-A77E-0E8DDD49710C}"/>
              </a:ext>
            </a:extLst>
          </p:cNvPr>
          <p:cNvCxnSpPr/>
          <p:nvPr/>
        </p:nvCxnSpPr>
        <p:spPr>
          <a:xfrm rot="3385847" flipH="1">
            <a:off x="5921559" y="3382044"/>
            <a:ext cx="1341185" cy="77913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85;p21">
            <a:extLst>
              <a:ext uri="{FF2B5EF4-FFF2-40B4-BE49-F238E27FC236}">
                <a16:creationId xmlns:a16="http://schemas.microsoft.com/office/drawing/2014/main" id="{01C5D45A-CCF1-9D45-9C32-E6E0EFB73B83}"/>
              </a:ext>
            </a:extLst>
          </p:cNvPr>
          <p:cNvCxnSpPr/>
          <p:nvPr/>
        </p:nvCxnSpPr>
        <p:spPr>
          <a:xfrm>
            <a:off x="4554300" y="2190500"/>
            <a:ext cx="11700" cy="250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186;p21">
            <a:extLst>
              <a:ext uri="{FF2B5EF4-FFF2-40B4-BE49-F238E27FC236}">
                <a16:creationId xmlns:a16="http://schemas.microsoft.com/office/drawing/2014/main" id="{DAAE22FA-304C-5A47-AD2D-DFF41762A8DA}"/>
              </a:ext>
            </a:extLst>
          </p:cNvPr>
          <p:cNvSpPr txBox="1"/>
          <p:nvPr/>
        </p:nvSpPr>
        <p:spPr>
          <a:xfrm>
            <a:off x="639775" y="4691900"/>
            <a:ext cx="9648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ja-JP" altLang="en"/>
              <a:t>阶段</a:t>
            </a:r>
            <a:r>
              <a:rPr lang="en" dirty="0"/>
              <a:t> 1</a:t>
            </a:r>
            <a:endParaRPr dirty="0"/>
          </a:p>
        </p:txBody>
      </p:sp>
      <p:sp>
        <p:nvSpPr>
          <p:cNvPr id="28" name="Google Shape;187;p21">
            <a:extLst>
              <a:ext uri="{FF2B5EF4-FFF2-40B4-BE49-F238E27FC236}">
                <a16:creationId xmlns:a16="http://schemas.microsoft.com/office/drawing/2014/main" id="{FC99838C-99B5-9743-9C34-CCF3AA0433D6}"/>
              </a:ext>
            </a:extLst>
          </p:cNvPr>
          <p:cNvSpPr txBox="1"/>
          <p:nvPr/>
        </p:nvSpPr>
        <p:spPr>
          <a:xfrm>
            <a:off x="4906975" y="4704525"/>
            <a:ext cx="9648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ja-JP" altLang="en"/>
              <a:t>阶段</a:t>
            </a:r>
            <a:r>
              <a:rPr lang="en" dirty="0"/>
              <a:t> 2</a:t>
            </a:r>
            <a:endParaRPr dirty="0"/>
          </a:p>
        </p:txBody>
      </p:sp>
      <p:sp>
        <p:nvSpPr>
          <p:cNvPr id="29" name="Google Shape;188;p21">
            <a:extLst>
              <a:ext uri="{FF2B5EF4-FFF2-40B4-BE49-F238E27FC236}">
                <a16:creationId xmlns:a16="http://schemas.microsoft.com/office/drawing/2014/main" id="{1B8914CB-4386-7442-B402-449A5EC68EFF}"/>
              </a:ext>
            </a:extLst>
          </p:cNvPr>
          <p:cNvSpPr/>
          <p:nvPr/>
        </p:nvSpPr>
        <p:spPr>
          <a:xfrm>
            <a:off x="3730175" y="3049900"/>
            <a:ext cx="665100" cy="2763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cxnSp>
        <p:nvCxnSpPr>
          <p:cNvPr id="30" name="Google Shape;189;p21">
            <a:extLst>
              <a:ext uri="{FF2B5EF4-FFF2-40B4-BE49-F238E27FC236}">
                <a16:creationId xmlns:a16="http://schemas.microsoft.com/office/drawing/2014/main" id="{FA5C7DBD-9F24-9744-940F-411089A67EC2}"/>
              </a:ext>
            </a:extLst>
          </p:cNvPr>
          <p:cNvCxnSpPr>
            <a:stCxn id="6" idx="2"/>
            <a:endCxn id="29" idx="1"/>
          </p:cNvCxnSpPr>
          <p:nvPr/>
        </p:nvCxnSpPr>
        <p:spPr>
          <a:xfrm>
            <a:off x="3597900" y="2737750"/>
            <a:ext cx="464700" cy="31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190;p21">
            <a:extLst>
              <a:ext uri="{FF2B5EF4-FFF2-40B4-BE49-F238E27FC236}">
                <a16:creationId xmlns:a16="http://schemas.microsoft.com/office/drawing/2014/main" id="{7993263D-2126-2F4D-96E7-9172693ED05D}"/>
              </a:ext>
            </a:extLst>
          </p:cNvPr>
          <p:cNvSpPr txBox="1"/>
          <p:nvPr/>
        </p:nvSpPr>
        <p:spPr>
          <a:xfrm>
            <a:off x="3290975" y="2699050"/>
            <a:ext cx="5883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yes</a:t>
            </a:r>
            <a:endParaRPr/>
          </a:p>
        </p:txBody>
      </p:sp>
      <p:sp>
        <p:nvSpPr>
          <p:cNvPr id="32" name="Google Shape;191;p21">
            <a:extLst>
              <a:ext uri="{FF2B5EF4-FFF2-40B4-BE49-F238E27FC236}">
                <a16:creationId xmlns:a16="http://schemas.microsoft.com/office/drawing/2014/main" id="{442D5E09-1619-924A-879E-7B961A7ED8C9}"/>
              </a:ext>
            </a:extLst>
          </p:cNvPr>
          <p:cNvSpPr/>
          <p:nvPr/>
        </p:nvSpPr>
        <p:spPr>
          <a:xfrm>
            <a:off x="3730175" y="4802500"/>
            <a:ext cx="665100" cy="2763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cxnSp>
        <p:nvCxnSpPr>
          <p:cNvPr id="33" name="Google Shape;192;p21">
            <a:extLst>
              <a:ext uri="{FF2B5EF4-FFF2-40B4-BE49-F238E27FC236}">
                <a16:creationId xmlns:a16="http://schemas.microsoft.com/office/drawing/2014/main" id="{C54DD6E9-5D8F-1645-8772-07B175E843DC}"/>
              </a:ext>
            </a:extLst>
          </p:cNvPr>
          <p:cNvCxnSpPr>
            <a:stCxn id="34" idx="0"/>
            <a:endCxn id="32" idx="1"/>
          </p:cNvCxnSpPr>
          <p:nvPr/>
        </p:nvCxnSpPr>
        <p:spPr>
          <a:xfrm>
            <a:off x="3585125" y="4451650"/>
            <a:ext cx="477600" cy="35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" name="Google Shape;193;p21">
            <a:extLst>
              <a:ext uri="{FF2B5EF4-FFF2-40B4-BE49-F238E27FC236}">
                <a16:creationId xmlns:a16="http://schemas.microsoft.com/office/drawing/2014/main" id="{F6704C65-638D-1C4F-991F-053781965234}"/>
              </a:ext>
            </a:extLst>
          </p:cNvPr>
          <p:cNvSpPr txBox="1"/>
          <p:nvPr/>
        </p:nvSpPr>
        <p:spPr>
          <a:xfrm>
            <a:off x="3290975" y="4451650"/>
            <a:ext cx="5883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yes</a:t>
            </a:r>
            <a:endParaRPr/>
          </a:p>
        </p:txBody>
      </p:sp>
      <p:sp>
        <p:nvSpPr>
          <p:cNvPr id="35" name="Google Shape;194;p21">
            <a:extLst>
              <a:ext uri="{FF2B5EF4-FFF2-40B4-BE49-F238E27FC236}">
                <a16:creationId xmlns:a16="http://schemas.microsoft.com/office/drawing/2014/main" id="{625BC41A-12A2-E843-8796-53FDDBEF6275}"/>
              </a:ext>
            </a:extLst>
          </p:cNvPr>
          <p:cNvSpPr/>
          <p:nvPr/>
        </p:nvSpPr>
        <p:spPr>
          <a:xfrm>
            <a:off x="7921175" y="2973700"/>
            <a:ext cx="665100" cy="2763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cxnSp>
        <p:nvCxnSpPr>
          <p:cNvPr id="36" name="Google Shape;195;p21">
            <a:extLst>
              <a:ext uri="{FF2B5EF4-FFF2-40B4-BE49-F238E27FC236}">
                <a16:creationId xmlns:a16="http://schemas.microsoft.com/office/drawing/2014/main" id="{85AA40BD-FB1A-0141-9351-ADC57CF52644}"/>
              </a:ext>
            </a:extLst>
          </p:cNvPr>
          <p:cNvCxnSpPr>
            <a:endCxn id="35" idx="1"/>
          </p:cNvCxnSpPr>
          <p:nvPr/>
        </p:nvCxnSpPr>
        <p:spPr>
          <a:xfrm>
            <a:off x="7789025" y="2661400"/>
            <a:ext cx="464700" cy="31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197;p21">
            <a:extLst>
              <a:ext uri="{FF2B5EF4-FFF2-40B4-BE49-F238E27FC236}">
                <a16:creationId xmlns:a16="http://schemas.microsoft.com/office/drawing/2014/main" id="{4264A81D-1AAE-8E47-9AD7-047EC6640DEE}"/>
              </a:ext>
            </a:extLst>
          </p:cNvPr>
          <p:cNvSpPr txBox="1"/>
          <p:nvPr/>
        </p:nvSpPr>
        <p:spPr>
          <a:xfrm>
            <a:off x="7354225" y="2622850"/>
            <a:ext cx="792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commit</a:t>
            </a:r>
            <a:endParaRPr/>
          </a:p>
        </p:txBody>
      </p:sp>
      <p:sp>
        <p:nvSpPr>
          <p:cNvPr id="38" name="Google Shape;198;p21">
            <a:extLst>
              <a:ext uri="{FF2B5EF4-FFF2-40B4-BE49-F238E27FC236}">
                <a16:creationId xmlns:a16="http://schemas.microsoft.com/office/drawing/2014/main" id="{5EA79A88-4E92-214A-B575-C55367EB9A24}"/>
              </a:ext>
            </a:extLst>
          </p:cNvPr>
          <p:cNvSpPr/>
          <p:nvPr/>
        </p:nvSpPr>
        <p:spPr>
          <a:xfrm>
            <a:off x="7997375" y="4726300"/>
            <a:ext cx="665100" cy="2763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cxnSp>
        <p:nvCxnSpPr>
          <p:cNvPr id="39" name="Google Shape;199;p21">
            <a:extLst>
              <a:ext uri="{FF2B5EF4-FFF2-40B4-BE49-F238E27FC236}">
                <a16:creationId xmlns:a16="http://schemas.microsoft.com/office/drawing/2014/main" id="{E5B407D3-9E72-7E41-B729-63EDBD2D7C68}"/>
              </a:ext>
            </a:extLst>
          </p:cNvPr>
          <p:cNvCxnSpPr>
            <a:stCxn id="40" idx="0"/>
            <a:endCxn id="38" idx="1"/>
          </p:cNvCxnSpPr>
          <p:nvPr/>
        </p:nvCxnSpPr>
        <p:spPr>
          <a:xfrm>
            <a:off x="7881825" y="4375450"/>
            <a:ext cx="448200" cy="35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200;p21">
            <a:extLst>
              <a:ext uri="{FF2B5EF4-FFF2-40B4-BE49-F238E27FC236}">
                <a16:creationId xmlns:a16="http://schemas.microsoft.com/office/drawing/2014/main" id="{A9EDAEC0-C147-B44F-8A58-E155BD6F2FD4}"/>
              </a:ext>
            </a:extLst>
          </p:cNvPr>
          <p:cNvSpPr txBox="1"/>
          <p:nvPr/>
        </p:nvSpPr>
        <p:spPr>
          <a:xfrm>
            <a:off x="7453725" y="4375450"/>
            <a:ext cx="8562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commit</a:t>
            </a:r>
            <a:endParaRPr/>
          </a:p>
        </p:txBody>
      </p:sp>
      <p:sp>
        <p:nvSpPr>
          <p:cNvPr id="41" name="Google Shape;201;p21">
            <a:extLst>
              <a:ext uri="{FF2B5EF4-FFF2-40B4-BE49-F238E27FC236}">
                <a16:creationId xmlns:a16="http://schemas.microsoft.com/office/drawing/2014/main" id="{FD45DE56-3868-2C42-BCF1-7202CCEDCF3B}"/>
              </a:ext>
            </a:extLst>
          </p:cNvPr>
          <p:cNvSpPr/>
          <p:nvPr/>
        </p:nvSpPr>
        <p:spPr>
          <a:xfrm>
            <a:off x="781825" y="4095450"/>
            <a:ext cx="665100" cy="2763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cxnSp>
        <p:nvCxnSpPr>
          <p:cNvPr id="42" name="Google Shape;202;p21">
            <a:extLst>
              <a:ext uri="{FF2B5EF4-FFF2-40B4-BE49-F238E27FC236}">
                <a16:creationId xmlns:a16="http://schemas.microsoft.com/office/drawing/2014/main" id="{C1E6BE1D-2E0C-0A4B-8863-D0FCF13664F8}"/>
              </a:ext>
            </a:extLst>
          </p:cNvPr>
          <p:cNvCxnSpPr>
            <a:endCxn id="41" idx="1"/>
          </p:cNvCxnSpPr>
          <p:nvPr/>
        </p:nvCxnSpPr>
        <p:spPr>
          <a:xfrm flipH="1">
            <a:off x="1114375" y="3610950"/>
            <a:ext cx="7800" cy="48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204;p21">
            <a:extLst>
              <a:ext uri="{FF2B5EF4-FFF2-40B4-BE49-F238E27FC236}">
                <a16:creationId xmlns:a16="http://schemas.microsoft.com/office/drawing/2014/main" id="{E8C90931-6389-CE4E-B268-BAF2A4941527}"/>
              </a:ext>
            </a:extLst>
          </p:cNvPr>
          <p:cNvSpPr txBox="1"/>
          <p:nvPr/>
        </p:nvSpPr>
        <p:spPr>
          <a:xfrm>
            <a:off x="545175" y="3668900"/>
            <a:ext cx="11745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all prepared</a:t>
            </a:r>
            <a:endParaRPr/>
          </a:p>
        </p:txBody>
      </p:sp>
      <p:sp>
        <p:nvSpPr>
          <p:cNvPr id="44" name="Google Shape;205;p21">
            <a:extLst>
              <a:ext uri="{FF2B5EF4-FFF2-40B4-BE49-F238E27FC236}">
                <a16:creationId xmlns:a16="http://schemas.microsoft.com/office/drawing/2014/main" id="{3748C66F-66A5-3742-83E5-4628F6E2584E}"/>
              </a:ext>
            </a:extLst>
          </p:cNvPr>
          <p:cNvSpPr/>
          <p:nvPr/>
        </p:nvSpPr>
        <p:spPr>
          <a:xfrm>
            <a:off x="5056825" y="4132100"/>
            <a:ext cx="665100" cy="2763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45" name="Google Shape;206;p21">
            <a:extLst>
              <a:ext uri="{FF2B5EF4-FFF2-40B4-BE49-F238E27FC236}">
                <a16:creationId xmlns:a16="http://schemas.microsoft.com/office/drawing/2014/main" id="{58ED4519-FF6E-6E40-A8DC-DC54ECBB04FF}"/>
              </a:ext>
            </a:extLst>
          </p:cNvPr>
          <p:cNvSpPr txBox="1"/>
          <p:nvPr/>
        </p:nvSpPr>
        <p:spPr>
          <a:xfrm>
            <a:off x="4825425" y="3649125"/>
            <a:ext cx="11745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done</a:t>
            </a:r>
            <a:endParaRPr/>
          </a:p>
        </p:txBody>
      </p:sp>
      <p:cxnSp>
        <p:nvCxnSpPr>
          <p:cNvPr id="46" name="Google Shape;207;p21">
            <a:extLst>
              <a:ext uri="{FF2B5EF4-FFF2-40B4-BE49-F238E27FC236}">
                <a16:creationId xmlns:a16="http://schemas.microsoft.com/office/drawing/2014/main" id="{33E0054E-B2F7-1D42-B98F-9A61C719107F}"/>
              </a:ext>
            </a:extLst>
          </p:cNvPr>
          <p:cNvCxnSpPr>
            <a:endCxn id="44" idx="1"/>
          </p:cNvCxnSpPr>
          <p:nvPr/>
        </p:nvCxnSpPr>
        <p:spPr>
          <a:xfrm>
            <a:off x="5389375" y="3534800"/>
            <a:ext cx="0" cy="59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240704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93B6-FE90-3D40-A390-50186458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50" y="714656"/>
            <a:ext cx="8663100" cy="525200"/>
          </a:xfrm>
        </p:spPr>
        <p:txBody>
          <a:bodyPr/>
          <a:lstStyle/>
          <a:p>
            <a:r>
              <a:rPr lang="ja-JP" altLang="en-US"/>
              <a:t>分布式</a:t>
            </a:r>
            <a:r>
              <a:rPr lang="en-US" altLang="ja-JP" dirty="0"/>
              <a:t>ACID</a:t>
            </a:r>
            <a:r>
              <a:rPr lang="zh-CN" altLang="en-US" dirty="0"/>
              <a:t>：</a:t>
            </a:r>
            <a:r>
              <a:rPr lang="ja-JP" altLang="en-US"/>
              <a:t>全局快照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Lock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I</a:t>
            </a:r>
            <a:r>
              <a:rPr lang="zh-CN" altLang="en-US" dirty="0">
                <a:sym typeface="Wingdings" pitchFamily="2" charset="2"/>
              </a:rPr>
              <a:t>（</a:t>
            </a:r>
            <a:r>
              <a:rPr lang="ja-JP" altLang="en-US">
                <a:sym typeface="Wingdings" pitchFamily="2" charset="2"/>
              </a:rPr>
              <a:t>隔离性</a:t>
            </a:r>
            <a:r>
              <a:rPr lang="zh-CN" altLang="en-US" dirty="0">
                <a:sym typeface="Wingdings" pitchFamily="2" charset="2"/>
              </a:rPr>
              <a:t>）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50DB5-4080-4543-82D7-BABBB92F8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956" y="1476306"/>
            <a:ext cx="5137513" cy="452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37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336808" y="980882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zh-Hans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一 、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大纲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ADB59E-4A55-D34C-B4C1-CE34E20072C9}"/>
              </a:ext>
            </a:extLst>
          </p:cNvPr>
          <p:cNvSpPr txBox="1"/>
          <p:nvPr/>
        </p:nvSpPr>
        <p:spPr>
          <a:xfrm>
            <a:off x="764319" y="2035664"/>
            <a:ext cx="78690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kumimoji="1" lang="en-US" altLang="zh-CN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Greenplum</a:t>
            </a:r>
            <a:r>
              <a:rPr kumimoji="1" lang="zh-CN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ja-JP" altLang="en-US" sz="3200">
                <a:solidFill>
                  <a:prstClr val="black">
                    <a:lumMod val="65000"/>
                    <a:lumOff val="3500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介绍</a:t>
            </a:r>
            <a:endParaRPr kumimoji="1" lang="en-US" altLang="zh-CN" sz="3200" dirty="0">
              <a:solidFill>
                <a:prstClr val="black">
                  <a:lumMod val="65000"/>
                  <a:lumOff val="3500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kumimoji="1" lang="en-US" altLang="ja-JP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Greenplum</a:t>
            </a:r>
            <a:r>
              <a:rPr kumimoji="1" lang="zh-CN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ja-JP" altLang="en-US" sz="3200">
                <a:solidFill>
                  <a:prstClr val="black">
                    <a:lumMod val="65000"/>
                    <a:lumOff val="3500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架构</a:t>
            </a:r>
            <a:endParaRPr kumimoji="1" lang="en-US" altLang="ja-JP" sz="3200" dirty="0">
              <a:solidFill>
                <a:prstClr val="black">
                  <a:lumMod val="65000"/>
                  <a:lumOff val="3500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kumimoji="1" lang="en-US" altLang="ja-JP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Greenplum</a:t>
            </a:r>
            <a:r>
              <a:rPr kumimoji="1" lang="zh-CN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ja-JP" altLang="en-US" sz="3200">
                <a:solidFill>
                  <a:prstClr val="black">
                    <a:lumMod val="65000"/>
                    <a:lumOff val="3500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路线图</a:t>
            </a:r>
            <a:endParaRPr kumimoji="1" lang="en-US" altLang="ja-JP" sz="3200" dirty="0">
              <a:solidFill>
                <a:prstClr val="black">
                  <a:lumMod val="65000"/>
                  <a:lumOff val="3500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r>
              <a:rPr kumimoji="1" lang="en-US" altLang="ja-JP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Greenplum</a:t>
            </a:r>
            <a:r>
              <a:rPr kumimoji="1" lang="zh-CN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ja-JP" altLang="en-US" sz="3200">
                <a:solidFill>
                  <a:prstClr val="black">
                    <a:lumMod val="65000"/>
                    <a:lumOff val="3500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混合负载</a:t>
            </a:r>
            <a:r>
              <a:rPr kumimoji="1" lang="zh-CN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zh-CN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HTAP</a:t>
            </a:r>
            <a:r>
              <a:rPr kumimoji="1" lang="zh-CN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r>
              <a:rPr kumimoji="1" lang="ja-JP" altLang="en-US" sz="3200">
                <a:solidFill>
                  <a:prstClr val="black">
                    <a:lumMod val="65000"/>
                    <a:lumOff val="35000"/>
                  </a:prst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优化</a:t>
            </a:r>
            <a:endParaRPr kumimoji="1" lang="en-US" altLang="ja-JP" sz="3200" dirty="0">
              <a:solidFill>
                <a:prstClr val="black">
                  <a:lumMod val="65000"/>
                  <a:lumOff val="35000"/>
                </a:prst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 defTabSz="685800">
              <a:buFont typeface="Arial" panose="020B0604020202020204" pitchFamily="34" charset="0"/>
              <a:buChar char="•"/>
              <a:defRPr/>
            </a:pPr>
            <a:endParaRPr kumimoji="1"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等线" panose="020F0502020204030204"/>
            </a:endParaRPr>
          </a:p>
          <a:p>
            <a:pPr defTabSz="685800">
              <a:defRPr/>
            </a:pPr>
            <a:endParaRPr kumimoji="1"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3246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185D3-4BEC-4E47-8A2A-089E6E90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50" y="759261"/>
            <a:ext cx="8663100" cy="525200"/>
          </a:xfrm>
        </p:spPr>
        <p:txBody>
          <a:bodyPr/>
          <a:lstStyle/>
          <a:p>
            <a:r>
              <a:rPr lang="ja-JP" altLang="en-US"/>
              <a:t>分布式</a:t>
            </a:r>
            <a:r>
              <a:rPr lang="en-US" altLang="ja-JP" dirty="0"/>
              <a:t>ACID</a:t>
            </a:r>
            <a:r>
              <a:rPr lang="zh-CN" altLang="en-US" dirty="0"/>
              <a:t>：</a:t>
            </a:r>
            <a:r>
              <a:rPr lang="ja-JP" altLang="en-US"/>
              <a:t>全局快照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ja-JP" altLang="en-US"/>
              <a:t>全局锁管理器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86973-9B81-714A-8C3F-951E28F06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35" y="1757651"/>
            <a:ext cx="8243867" cy="35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07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2974905" y="3112973"/>
            <a:ext cx="38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en-US" altLang="zh-Han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Greenplum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路线图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7849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336808" y="980882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en-US" altLang="zh-Han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Greenplum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6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： 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预计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2019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年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7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月发布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ADB59E-4A55-D34C-B4C1-CE34E20072C9}"/>
              </a:ext>
            </a:extLst>
          </p:cNvPr>
          <p:cNvSpPr txBox="1"/>
          <p:nvPr/>
        </p:nvSpPr>
        <p:spPr>
          <a:xfrm>
            <a:off x="336808" y="1525024"/>
            <a:ext cx="8416774" cy="4662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内核升级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： </a:t>
            </a:r>
            <a:r>
              <a:rPr kumimoji="1" lang="en-US" altLang="ja-JP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PostgreSQL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8.4,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9.0,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9.1,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9.2,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9.3,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9.4,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9.4.20</a:t>
            </a: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基于流复制的全新高可用机制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在线扩容</a:t>
            </a:r>
            <a:endParaRPr kumimoji="1" lang="en-US" altLang="ja-JP" sz="2000" dirty="0">
              <a:solidFill>
                <a:prstClr val="black">
                  <a:lumMod val="65000"/>
                  <a:lumOff val="35000"/>
                </a:prst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混合负载增强</a:t>
            </a:r>
            <a:r>
              <a:rPr kumimoji="1"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kumimoji="1" lang="en-US" altLang="ja-JP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HTAP</a:t>
            </a:r>
            <a:r>
              <a:rPr kumimoji="1"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）</a:t>
            </a:r>
            <a:endParaRPr kumimoji="1"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流式数据支持</a:t>
            </a:r>
            <a:endParaRPr kumimoji="1" lang="en-US" altLang="ja-JP" sz="2000" dirty="0">
              <a:solidFill>
                <a:prstClr val="black">
                  <a:lumMod val="65000"/>
                  <a:lumOff val="35000"/>
                </a:prst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磁盘配额</a:t>
            </a:r>
            <a:endParaRPr kumimoji="1" lang="en-US" altLang="ja-JP" sz="2000" dirty="0">
              <a:solidFill>
                <a:prstClr val="black">
                  <a:lumMod val="65000"/>
                  <a:lumOff val="35000"/>
                </a:prst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ja-JP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Zstd</a:t>
            </a:r>
            <a:r>
              <a:rPr kumimoji="1"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1" lang="ja-JP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压缩算法</a:t>
            </a:r>
            <a:endParaRPr kumimoji="1" lang="en-US" altLang="ja-JP" sz="2000" dirty="0">
              <a:solidFill>
                <a:prstClr val="black">
                  <a:lumMod val="65000"/>
                  <a:lumOff val="35000"/>
                </a:prst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灵活的数据分布</a:t>
            </a:r>
            <a:r>
              <a:rPr kumimoji="1"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支持自定义</a:t>
            </a:r>
            <a:endParaRPr kumimoji="1" lang="en-US" altLang="ja-JP" sz="2000" dirty="0">
              <a:solidFill>
                <a:prstClr val="black">
                  <a:lumMod val="65000"/>
                  <a:lumOff val="35000"/>
                </a:prst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ja-JP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Kubernetes</a:t>
            </a:r>
            <a:r>
              <a:rPr kumimoji="1"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1" lang="ja-JP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原生支持</a:t>
            </a:r>
            <a:endParaRPr kumimoji="1" lang="en-US" altLang="ja-JP" sz="2000" dirty="0">
              <a:solidFill>
                <a:prstClr val="black">
                  <a:lumMod val="65000"/>
                  <a:lumOff val="35000"/>
                </a:prst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数据库内建机器学习</a:t>
            </a:r>
            <a:r>
              <a:rPr kumimoji="1"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、</a:t>
            </a:r>
            <a:r>
              <a:rPr kumimoji="1" lang="ja-JP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深度学习增强</a:t>
            </a:r>
            <a:r>
              <a:rPr kumimoji="1"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kumimoji="1"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Apache</a:t>
            </a:r>
            <a:r>
              <a:rPr kumimoji="1"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1" lang="en-US" altLang="zh-CN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MADLib</a:t>
            </a:r>
            <a:r>
              <a:rPr kumimoji="1"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F0502020204030204"/>
                <a:ea typeface="等线" panose="02010600030101010101" pitchFamily="2" charset="-122"/>
              </a:rPr>
              <a:t>)</a:t>
            </a:r>
            <a:endParaRPr kumimoji="1" lang="zh-CN" altLang="en-US" sz="2000" dirty="0">
              <a:solidFill>
                <a:prstClr val="black">
                  <a:lumMod val="65000"/>
                  <a:lumOff val="35000"/>
                </a:prst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6385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336808" y="980882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en-US" altLang="zh-Han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Greenplum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7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： 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预计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2020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年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H2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ADB59E-4A55-D34C-B4C1-CE34E20072C9}"/>
              </a:ext>
            </a:extLst>
          </p:cNvPr>
          <p:cNvSpPr txBox="1"/>
          <p:nvPr/>
        </p:nvSpPr>
        <p:spPr>
          <a:xfrm>
            <a:off x="336808" y="1525024"/>
            <a:ext cx="8416774" cy="3748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内核升级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：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PostgreSQL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9.5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(</a:t>
            </a:r>
            <a:r>
              <a:rPr kumimoji="1" lang="ja-JP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几乎结束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），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PostgreSQL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9.6</a:t>
            </a: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行级安全控制</a:t>
            </a:r>
            <a:endParaRPr kumimoji="1" lang="en-US" altLang="ja-JP" sz="1600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ja-JP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BRIN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</a:rPr>
              <a:t> </a:t>
            </a:r>
            <a:r>
              <a:rPr kumimoji="1" lang="ja-JP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索引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全新的</a:t>
            </a:r>
            <a:r>
              <a:rPr kumimoji="1" lang="en-US" altLang="ja-JP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DR</a:t>
            </a:r>
            <a:r>
              <a:rPr kumimoji="1" lang="ja-JP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机制</a:t>
            </a:r>
            <a:endParaRPr kumimoji="1" lang="en-US" altLang="ja-JP" sz="1600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混合负载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、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OLAP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、</a:t>
            </a:r>
            <a:r>
              <a:rPr kumimoji="1" lang="en-US" altLang="ja-JP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OLTP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1" lang="ja-JP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能力持续增强</a:t>
            </a:r>
            <a:endParaRPr kumimoji="1" lang="en-US" altLang="ja-JP" sz="1600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单机单</a:t>
            </a:r>
            <a:r>
              <a:rPr kumimoji="1" lang="en-US" altLang="ja-JP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segment</a:t>
            </a:r>
            <a:r>
              <a:rPr kumimoji="1" lang="ja-JP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部署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kumimoji="1" lang="ja-JP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基于</a:t>
            </a:r>
            <a:r>
              <a:rPr kumimoji="1" lang="en-US" altLang="ja-JP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PostgreSQL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9.6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1" lang="ja-JP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并行扫描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）</a:t>
            </a:r>
            <a:endParaRPr kumimoji="1" lang="en-US" altLang="ja-JP" sz="1600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物化视图</a:t>
            </a:r>
            <a:endParaRPr kumimoji="1" lang="en-US" altLang="ja-JP" sz="1600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ja-JP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Greenplum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1" lang="ja-JP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联邦</a:t>
            </a:r>
            <a:endParaRPr kumimoji="1" lang="en-US" altLang="ja-JP" sz="1600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…</a:t>
            </a:r>
            <a:endParaRPr kumimoji="1" lang="en-US" altLang="ja-JP" sz="1600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1" lang="en-US" altLang="ja-JP" sz="1600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1394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336808" y="980882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en-US" altLang="zh-Han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Greenplum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6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性能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：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TPCB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60x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；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单条查找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3.5x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F6D53A-6AB0-8847-A529-BA5CE6F64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29630"/>
            <a:ext cx="4531871" cy="28022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016A04-6D71-8A4A-8F8F-A8165629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790" y="2349655"/>
            <a:ext cx="4661210" cy="288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04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336808" y="980882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en-US" altLang="zh-Han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Greenplum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6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性能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：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单条更新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70x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；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单挑插入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：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3.6x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872EC-3482-6443-A21B-932F5075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58489"/>
            <a:ext cx="4717643" cy="29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AFEAF5-D3AE-9849-B5DD-911CB251C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76252"/>
            <a:ext cx="4572000" cy="282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40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2974905" y="3112973"/>
            <a:ext cx="38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en-US" altLang="zh-Han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Greenplum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混合负载优化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7653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336808" y="980882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OLTP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优化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ADB59E-4A55-D34C-B4C1-CE34E20072C9}"/>
              </a:ext>
            </a:extLst>
          </p:cNvPr>
          <p:cNvSpPr txBox="1"/>
          <p:nvPr/>
        </p:nvSpPr>
        <p:spPr>
          <a:xfrm>
            <a:off x="336808" y="1525024"/>
            <a:ext cx="8416774" cy="365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内核升级</a:t>
            </a:r>
            <a:endParaRPr kumimoji="1" lang="en-US" altLang="ja-JP" sz="2800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复制表</a:t>
            </a:r>
            <a:endParaRPr kumimoji="1" lang="en-US" altLang="ja-JP" sz="2800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全局死锁检测</a:t>
            </a:r>
            <a:endParaRPr kumimoji="1" lang="en-US" altLang="ja-JP" sz="2800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锁优化</a:t>
            </a:r>
            <a:endParaRPr kumimoji="1" lang="en-US" altLang="ja-JP" sz="2800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事务优化</a:t>
            </a:r>
            <a:endParaRPr kumimoji="1" lang="en-US" altLang="ja-JP" sz="2800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1" lang="en-US" altLang="ja-JP" sz="1600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9447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336808" y="980882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全局死锁检测</a:t>
            </a:r>
            <a:r>
              <a:rPr kumimoji="1" lang="en-US" altLang="ja-JP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(Global Deadlock Detector)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ADB59E-4A55-D34C-B4C1-CE34E20072C9}"/>
              </a:ext>
            </a:extLst>
          </p:cNvPr>
          <p:cNvSpPr txBox="1"/>
          <p:nvPr/>
        </p:nvSpPr>
        <p:spPr>
          <a:xfrm>
            <a:off x="336808" y="1525024"/>
            <a:ext cx="8416774" cy="2611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局部死锁和全局死锁</a:t>
            </a:r>
            <a:endParaRPr kumimoji="1" lang="en-US" altLang="ja-JP" sz="2800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解决全局死锁的思路</a:t>
            </a:r>
            <a:endParaRPr kumimoji="1" lang="en-US" altLang="ja-JP" sz="2800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全局死锁的案例分析</a:t>
            </a:r>
            <a:endParaRPr kumimoji="1" lang="en-US" altLang="ja-JP" sz="2800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全局死锁检测算法</a:t>
            </a:r>
            <a:endParaRPr kumimoji="1" lang="en-US" altLang="ja-JP" sz="2800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7742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336808" y="980882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局部死锁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——Postgres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的</a:t>
            </a:r>
            <a:r>
              <a:rPr kumimoji="1" lang="en-US" altLang="ja-JP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deadlock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模块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ADB59E-4A55-D34C-B4C1-CE34E20072C9}"/>
              </a:ext>
            </a:extLst>
          </p:cNvPr>
          <p:cNvSpPr txBox="1"/>
          <p:nvPr/>
        </p:nvSpPr>
        <p:spPr>
          <a:xfrm>
            <a:off x="1050040" y="1872496"/>
            <a:ext cx="8416774" cy="2127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死锁发生在同一个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segment(Postgres Instance)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内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Postgres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已经有完善的模块检测并破解这类死锁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lvl="1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当一个事务超过一定时间拿不到某个锁会发出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SIGALRM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信号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lvl="1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SIGALRM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信号的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handler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会扫描共享内存进行寻找死锁等待环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lvl="1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检测出死锁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Postgres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会强制结束等待环中的关键事务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从而破解死锁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9781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2974905" y="3112973"/>
            <a:ext cx="38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en-US" altLang="zh-Han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Greenplum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介绍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5586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336808" y="980882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局部死锁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——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例子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4E8F9-E370-5348-B83F-A5B1C5D6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" y="1380992"/>
            <a:ext cx="7514082" cy="3050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EA1140-7ECF-4F49-8738-9BC502C8A188}"/>
              </a:ext>
            </a:extLst>
          </p:cNvPr>
          <p:cNvSpPr/>
          <p:nvPr/>
        </p:nvSpPr>
        <p:spPr>
          <a:xfrm>
            <a:off x="697230" y="4431263"/>
            <a:ext cx="7749540" cy="2127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Postgres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基于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MVCC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的并发控制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update|delete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操作会把当前事务号写入到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tuple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的</a:t>
            </a:r>
            <a:r>
              <a:rPr kumimoji="1"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xmax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里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当并发的事务</a:t>
            </a:r>
            <a:r>
              <a:rPr kumimoji="1"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update|delete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同一个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tuple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的时候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(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读提交隔离级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)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会先检测该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tuple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的</a:t>
            </a:r>
            <a:r>
              <a:rPr kumimoji="1"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xmax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如果被设置了且对应的事务没有结束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则必须等待</a:t>
            </a:r>
            <a:r>
              <a:rPr kumimoji="1"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xmax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对应的事务提交</a:t>
            </a:r>
            <a:endParaRPr kumimoji="1" lang="en-US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217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336808" y="980882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局部死锁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——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例子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EA1140-7ECF-4F49-8738-9BC502C8A188}"/>
              </a:ext>
            </a:extLst>
          </p:cNvPr>
          <p:cNvSpPr/>
          <p:nvPr/>
        </p:nvSpPr>
        <p:spPr>
          <a:xfrm>
            <a:off x="697230" y="3811979"/>
            <a:ext cx="7749540" cy="2127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一个事务内的语句间存在对同一个对象升锁行为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会极大提升死锁的概率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Postgres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的文档里明确不建议用户在实际环境中编写这样的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SQL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程序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同一句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Statement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执行过程中会对同一个对象反复拿锁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这个过程也是严格控制不能升锁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A683B6-CCD4-8C49-BE61-1CDB28A0B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" y="1462857"/>
            <a:ext cx="7461504" cy="22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02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336808" y="980882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全局死锁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——Greenplum 5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以及之前版本的解决方案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ADB59E-4A55-D34C-B4C1-CE34E20072C9}"/>
              </a:ext>
            </a:extLst>
          </p:cNvPr>
          <p:cNvSpPr txBox="1"/>
          <p:nvPr/>
        </p:nvSpPr>
        <p:spPr>
          <a:xfrm>
            <a:off x="537976" y="1949716"/>
            <a:ext cx="8416774" cy="295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Postgres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在</a:t>
            </a:r>
            <a:r>
              <a:rPr kumimoji="1"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insert|update|delete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语句中对目标表持</a:t>
            </a:r>
            <a:r>
              <a:rPr kumimoji="1"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RowExclusiveLock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因此它们可以并行的执行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Greenplum 5(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及以前版本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)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不具备全局死锁检测模块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因此为了杜绝这类全局死锁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在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QD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上的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parse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和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plan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阶段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在</a:t>
            </a:r>
            <a:r>
              <a:rPr kumimoji="1"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insert|update|delete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语句中对目标表持</a:t>
            </a:r>
            <a:r>
              <a:rPr kumimoji="1"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ExclusiveLock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虽然杜绝了这类全局死锁的发生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但矫枉过正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insert|delete|update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同一个表无法并行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944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336808" y="980882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全局死锁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——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例子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ADB59E-4A55-D34C-B4C1-CE34E20072C9}"/>
              </a:ext>
            </a:extLst>
          </p:cNvPr>
          <p:cNvSpPr txBox="1"/>
          <p:nvPr/>
        </p:nvSpPr>
        <p:spPr>
          <a:xfrm>
            <a:off x="336808" y="1525024"/>
            <a:ext cx="8416774" cy="465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假设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Greenplum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仿照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Postgres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的持锁行为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会产生怎样的全局死锁呢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？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7A135A-A2CB-3042-8E95-B38F3DADF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76" y="2063927"/>
            <a:ext cx="7485438" cy="27301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D06A72-51A0-394E-8F1D-BBF0909BE97E}"/>
              </a:ext>
            </a:extLst>
          </p:cNvPr>
          <p:cNvSpPr/>
          <p:nvPr/>
        </p:nvSpPr>
        <p:spPr>
          <a:xfrm>
            <a:off x="336808" y="4867399"/>
            <a:ext cx="8075673" cy="1296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不论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seg0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还是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seg1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都没有死锁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因此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Postgres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的死锁检测模块无法破解这个全局死锁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Master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上的任何一个事务都无法结束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在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seg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0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和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seg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1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分别等候对方结束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）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11105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336808" y="980882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全局死锁检测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——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解决方案综述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ADB59E-4A55-D34C-B4C1-CE34E20072C9}"/>
              </a:ext>
            </a:extLst>
          </p:cNvPr>
          <p:cNvSpPr txBox="1"/>
          <p:nvPr/>
        </p:nvSpPr>
        <p:spPr>
          <a:xfrm>
            <a:off x="363613" y="1380992"/>
            <a:ext cx="8416774" cy="420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为了保证混合负载的性能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在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QD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上必须保持和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Postgres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一致的持锁行为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即在</a:t>
            </a:r>
            <a:r>
              <a:rPr kumimoji="1"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Update|Delete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中对目标表只有</a:t>
            </a:r>
            <a:r>
              <a:rPr kumimoji="1"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RowExclusiveLock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让这些事务在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Greenplum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中并发执行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在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QD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上引入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global deadlock detector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进程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周期的从各个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segment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获取全局事务之间的等候信息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汇总后执行死锁检测算法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Greenplum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在处理全局死锁上的策略是检测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而非规避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周期性从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Master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上触发一次检测行为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区别于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Postgres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的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SIGALRM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触发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）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GUC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控制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GDD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的开关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: </a:t>
            </a:r>
            <a:r>
              <a:rPr kumimoji="1"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gp_enable_global_deadlock_detector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上面的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GUC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打开的情况下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</a:rPr>
              <a:t> 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</a:rPr>
              <a:t>gp_global_deadlock_detector_period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</a:rPr>
              <a:t>控制检测周期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gp_dist_wait_status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这个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UDF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可以返回每个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segment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上的等候关系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6937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336808" y="980882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全局死锁检测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——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核心算法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ADB59E-4A55-D34C-B4C1-CE34E20072C9}"/>
              </a:ext>
            </a:extLst>
          </p:cNvPr>
          <p:cNvSpPr txBox="1"/>
          <p:nvPr/>
        </p:nvSpPr>
        <p:spPr>
          <a:xfrm>
            <a:off x="363613" y="1470160"/>
            <a:ext cx="8416774" cy="5867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全局死锁检测和核心算法在收集到了每个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segment(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含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master)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的等候关系后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如何寻找死锁环的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用全局事务号表示等待关系图的顶点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每个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segment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上的所有等待关系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构成一个子图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称为局部子图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全局的等待关系由所有局部子图联合构成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每个等候关系有一个附件属性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(solid or dotted)</a:t>
            </a:r>
          </a:p>
          <a:p>
            <a:pPr marL="742950" lvl="1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A -&gt; B: solid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等候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只有事务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B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结束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(commit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或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abort)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等候关系才消失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742950" lvl="1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A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</a:rPr>
              <a:t>··&gt; B: dotted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等候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等候关系可以在事务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B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没有结束的之前消失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贪心算法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742950" lvl="1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全局贪心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: 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删除全局出度为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0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的顶点和指向它的所有边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(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等候关系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)</a:t>
            </a:r>
          </a:p>
          <a:p>
            <a:pPr marL="742950" lvl="1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局部贪心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: 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每个局部子图中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假设局部出度为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0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的顶点是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C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每个局部子图之多有一个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），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删除所有指向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C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的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dotted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等候关系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lvl="1" defTabSz="685800">
              <a:lnSpc>
                <a:spcPct val="150000"/>
              </a:lnSpc>
              <a:defRPr/>
            </a:pP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742950" lvl="1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4357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336808" y="980882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全局死锁检测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——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核心算法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ADB59E-4A55-D34C-B4C1-CE34E20072C9}"/>
              </a:ext>
            </a:extLst>
          </p:cNvPr>
          <p:cNvSpPr txBox="1"/>
          <p:nvPr/>
        </p:nvSpPr>
        <p:spPr>
          <a:xfrm>
            <a:off x="491629" y="1744480"/>
            <a:ext cx="8416774" cy="3789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重复执行贪心删除策略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直到无法删除任何边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(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等候关系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)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为止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如果这时候还有边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(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等候关系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)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剩下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且剩下的所有顶点对应的全局事务都还没有结束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则判定全局死锁发生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贪心策略配合最后的事务存在性检测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可以保证算法的正确性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破解死锁可以采用不同的策略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如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：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742950" lvl="1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优先强制结束最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“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年轻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”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的事务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742950" lvl="1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优先强制结束消耗资源最多的事务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lvl="1" defTabSz="685800">
              <a:lnSpc>
                <a:spcPct val="150000"/>
              </a:lnSpc>
              <a:defRPr/>
            </a:pP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742950" lvl="1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9776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355662" y="698078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全局死锁检测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——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复杂的例子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E983A-7E30-0746-B92F-0CADACD80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5"/>
          <a:stretch/>
        </p:blipFill>
        <p:spPr>
          <a:xfrm>
            <a:off x="355662" y="1098188"/>
            <a:ext cx="4154898" cy="5173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1D02D1-056B-1345-BE3B-1A67D0D8C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309" y="1785529"/>
            <a:ext cx="37592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25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355662" y="698078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全局死锁检测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——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复杂的例子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D39E0-07B9-C246-8E34-A563393A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62" y="1008666"/>
            <a:ext cx="4224872" cy="5670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987ED2-2B2E-AE48-AEDA-942EF637F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534" y="1590484"/>
            <a:ext cx="3694550" cy="382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53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355662" y="698078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全局死锁检测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——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开发回顾于思考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EB3985-4194-714F-8873-1BC9798733E0}"/>
              </a:ext>
            </a:extLst>
          </p:cNvPr>
          <p:cNvSpPr/>
          <p:nvPr/>
        </p:nvSpPr>
        <p:spPr>
          <a:xfrm>
            <a:off x="685800" y="1213071"/>
            <a:ext cx="7360920" cy="5451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最终的算法非常简洁且优雅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但开发的过程涉及到多次团队的讨论和工程师深入的思考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回顾这个过程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：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742950" lvl="1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测试先行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：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在没有代码原型之前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已经写好了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test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cases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这个过程不仅是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TDD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开发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思考解决每个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test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cases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的特点和难点直接诱导出算法的细节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Pivotal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软件开发的管理流程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）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742950" lvl="1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前人的思路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：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2016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年的时候再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Greenplum Dev mailing list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里</a:t>
            </a:r>
            <a:r>
              <a:rPr kumimoji="1"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Heikki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等工程师提出了多个版本的思路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仔细分析这些思路的本质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让团队深入理解了全局死锁问题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（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开源社区的重要性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）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742950" lvl="1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Corner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case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：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select for update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等语句的混合负载优化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复制表和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AO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表的并发控制持锁行为等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都得到了深入的研究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742950" lvl="1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很多额外的收获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：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GPexpand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在进行数据重分布的时候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会修改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status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表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Greenplum 5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之前是串行的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有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GDD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后并发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提升了</a:t>
            </a:r>
            <a:r>
              <a:rPr kumimoji="1"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GPexpand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重分布大量小表的性能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435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4F184-DB94-AB46-A05B-0A893A676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45" y="736958"/>
            <a:ext cx="8663100" cy="525200"/>
          </a:xfrm>
        </p:spPr>
        <p:txBody>
          <a:bodyPr/>
          <a:lstStyle/>
          <a:p>
            <a:r>
              <a:rPr lang="ja-JP" altLang="en-US"/>
              <a:t>数据库领域牛人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ja-JP" altLang="en-US"/>
              <a:t>位图灵奖得主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116E7-FCE6-CA40-A0DA-24671101F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175" y="2096357"/>
            <a:ext cx="1192127" cy="1703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5661C-2BC6-BF41-9F15-D711D9B56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88" y="2096356"/>
            <a:ext cx="1090788" cy="16634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DF5B7A-6CB6-E546-B2BE-97C003181EBE}"/>
              </a:ext>
            </a:extLst>
          </p:cNvPr>
          <p:cNvSpPr/>
          <p:nvPr/>
        </p:nvSpPr>
        <p:spPr>
          <a:xfrm>
            <a:off x="205245" y="4192130"/>
            <a:ext cx="20297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/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Charles</a:t>
            </a:r>
            <a:r>
              <a:rPr lang="zh-CN" alt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Bachman</a:t>
            </a:r>
          </a:p>
          <a:p>
            <a:pPr marL="139700" algn="ctr"/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1973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56A325-5B2B-BA47-AD1E-D59C87A10F55}"/>
              </a:ext>
            </a:extLst>
          </p:cNvPr>
          <p:cNvSpPr/>
          <p:nvPr/>
        </p:nvSpPr>
        <p:spPr>
          <a:xfrm>
            <a:off x="2136138" y="4218079"/>
            <a:ext cx="20217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/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Edgar</a:t>
            </a:r>
            <a:r>
              <a:rPr lang="zh-CN" alt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’Ted’</a:t>
            </a:r>
            <a:r>
              <a:rPr lang="zh-CN" alt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Codd</a:t>
            </a:r>
          </a:p>
          <a:p>
            <a:pPr marL="139700" algn="ctr"/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1981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EE26B9-666B-044F-89F1-BAD6D97EE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699" y="2096356"/>
            <a:ext cx="1165576" cy="16609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E271A0-4C8D-A745-994B-FAA2990649E6}"/>
              </a:ext>
            </a:extLst>
          </p:cNvPr>
          <p:cNvSpPr/>
          <p:nvPr/>
        </p:nvSpPr>
        <p:spPr>
          <a:xfrm>
            <a:off x="4509856" y="4218079"/>
            <a:ext cx="12394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/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Jim</a:t>
            </a:r>
            <a:r>
              <a:rPr lang="zh-CN" alt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Gray</a:t>
            </a:r>
          </a:p>
          <a:p>
            <a:pPr marL="139700" algn="ctr"/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1998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E9EB45-A75C-3349-A163-934933272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673" y="2096356"/>
            <a:ext cx="1873250" cy="16959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6E69157-08D1-DB45-87E4-83A768B44464}"/>
              </a:ext>
            </a:extLst>
          </p:cNvPr>
          <p:cNvSpPr/>
          <p:nvPr/>
        </p:nvSpPr>
        <p:spPr>
          <a:xfrm>
            <a:off x="6421311" y="4218079"/>
            <a:ext cx="23022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/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Michael</a:t>
            </a:r>
            <a:r>
              <a:rPr lang="zh-CN" alt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Stonebraker</a:t>
            </a:r>
            <a:endParaRPr lang="en-US" altLang="zh-CN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pPr marL="139700" algn="ctr"/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791456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355662" y="698078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其他优化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EB3985-4194-714F-8873-1BC9798733E0}"/>
              </a:ext>
            </a:extLst>
          </p:cNvPr>
          <p:cNvSpPr/>
          <p:nvPr/>
        </p:nvSpPr>
        <p:spPr>
          <a:xfrm>
            <a:off x="685800" y="1213071"/>
            <a:ext cx="7360920" cy="4620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减少轻量级锁冲突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：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742950" lvl="1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</a:rPr>
              <a:t>Greenplum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中文社区的博文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: </a:t>
            </a:r>
            <a:r>
              <a:rPr lang="en-US" dirty="0">
                <a:hlinkClick r:id="rId3"/>
              </a:rPr>
              <a:t>https://greenplum.cn/2019/06/20/greenplum-kernel-optimization/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优化分布式事务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：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742950" lvl="1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只读的事务不需要创建分布式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snapshot</a:t>
            </a:r>
          </a:p>
          <a:p>
            <a:pPr marL="742950" lvl="1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单条语句的事务如果只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dispatch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到一个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segment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，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可以不用两阶段提交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742950" lvl="1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只读的事务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(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在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segment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上没有产生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XLOG)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不需要两阶段提交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带有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locking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clause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的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Select</a:t>
            </a: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语句的优化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 defTabSz="6858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ja-JP" altLang="en-US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F0502020204030204"/>
                <a:ea typeface="等线" panose="02010600030101010101" pitchFamily="2" charset="-122"/>
              </a:rPr>
              <a:t>更多优化还将根据需求持续进行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lvl="1" defTabSz="685800">
              <a:lnSpc>
                <a:spcPct val="150000"/>
              </a:lnSpc>
              <a:defRPr/>
            </a:pPr>
            <a:endParaRPr kumimoji="1" lang="en-US" dirty="0">
              <a:solidFill>
                <a:schemeClr val="tx1">
                  <a:lumMod val="65000"/>
                  <a:lumOff val="3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3853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1138925-5574-EF40-AC2D-9111E71208D9}"/>
              </a:ext>
            </a:extLst>
          </p:cNvPr>
          <p:cNvSpPr txBox="1"/>
          <p:nvPr/>
        </p:nvSpPr>
        <p:spPr>
          <a:xfrm>
            <a:off x="5626060" y="4955725"/>
            <a:ext cx="3074336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关注公众号</a:t>
            </a:r>
            <a:r>
              <a:rPr kumimoji="1" lang="zh-Hans" altLang="en-US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获得</a:t>
            </a:r>
            <a:endParaRPr kumimoji="1" lang="zh-CN" altLang="en-US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>
              <a:lnSpc>
                <a:spcPts val="2400"/>
              </a:lnSpc>
            </a:pPr>
            <a:r>
              <a:rPr kumimoji="1" lang="zh-Hans" altLang="en-US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更多案例实践</a:t>
            </a:r>
            <a:endParaRPr kumimoji="1" lang="zh-CN" altLang="en-US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6F5DF5-5653-BC46-A53D-593C3359E396}"/>
              </a:ext>
            </a:extLst>
          </p:cNvPr>
          <p:cNvSpPr txBox="1"/>
          <p:nvPr/>
        </p:nvSpPr>
        <p:spPr>
          <a:xfrm>
            <a:off x="0" y="3978085"/>
            <a:ext cx="4741418" cy="97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欢迎关注</a:t>
            </a:r>
            <a:r>
              <a:rPr kumimoji="1"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msup</a:t>
            </a:r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微信公众账号</a:t>
            </a:r>
          </a:p>
          <a:p>
            <a:pPr algn="ctr">
              <a:lnSpc>
                <a:spcPts val="2400"/>
              </a:lnSpc>
            </a:pPr>
            <a:r>
              <a:rPr kumimoji="1" lang="zh-CN" altLang="en-US" sz="1400" dirty="0">
                <a:solidFill>
                  <a:schemeClr val="bg2">
                    <a:lumMod val="7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关注大会微信公共账号，及时了解大会动态、</a:t>
            </a:r>
            <a:endParaRPr kumimoji="1" lang="en-US" altLang="zh-CN" sz="1400" dirty="0">
              <a:solidFill>
                <a:schemeClr val="bg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>
              <a:lnSpc>
                <a:spcPts val="2400"/>
              </a:lnSpc>
            </a:pPr>
            <a:r>
              <a:rPr kumimoji="1" lang="zh-CN" altLang="en-US" sz="1400" dirty="0">
                <a:solidFill>
                  <a:schemeClr val="bg2">
                    <a:lumMod val="7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日程及每日更新的案例！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886ECCF-87FB-2448-A66E-5D0EA8362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841" y="1609144"/>
            <a:ext cx="1568576" cy="156857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C071E8-1E17-1947-B219-DD8DFA34B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842" y="1609144"/>
            <a:ext cx="1357317" cy="1859098"/>
          </a:xfrm>
          <a:prstGeom prst="rect">
            <a:avLst/>
          </a:prstGeom>
        </p:spPr>
      </p:pic>
      <p:sp>
        <p:nvSpPr>
          <p:cNvPr id="8" name="文本框 3">
            <a:extLst>
              <a:ext uri="{FF2B5EF4-FFF2-40B4-BE49-F238E27FC236}">
                <a16:creationId xmlns:a16="http://schemas.microsoft.com/office/drawing/2014/main" id="{3F5B81E3-E0B7-5148-B73A-2DE85EE4D969}"/>
              </a:ext>
            </a:extLst>
          </p:cNvPr>
          <p:cNvSpPr txBox="1"/>
          <p:nvPr/>
        </p:nvSpPr>
        <p:spPr>
          <a:xfrm>
            <a:off x="4335791" y="3987737"/>
            <a:ext cx="4741418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欢迎</a:t>
            </a:r>
            <a:r>
              <a:rPr kumimoji="1" lang="ja-JP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加入</a:t>
            </a:r>
            <a:r>
              <a:rPr kumimoji="1" lang="en-US" altLang="ja-JP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Greenplum</a:t>
            </a:r>
            <a:r>
              <a:rPr kumimoji="1" lang="ja-JP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中文社区</a:t>
            </a:r>
            <a:endParaRPr kumimoji="1" lang="en-US" altLang="ja-JP" sz="1600" dirty="0">
              <a:solidFill>
                <a:schemeClr val="tx1">
                  <a:lumMod val="95000"/>
                  <a:lumOff val="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>
              <a:lnSpc>
                <a:spcPts val="2400"/>
              </a:lnSpc>
            </a:pPr>
            <a:endParaRPr kumimoji="1" lang="zh-CN" altLang="en-US" sz="1400" dirty="0">
              <a:solidFill>
                <a:schemeClr val="bg2">
                  <a:lumMod val="7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8888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76558-6B06-8E46-8CB1-3A156FCFF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86" y="770184"/>
            <a:ext cx="8663100" cy="525200"/>
          </a:xfrm>
        </p:spPr>
        <p:txBody>
          <a:bodyPr/>
          <a:lstStyle/>
          <a:p>
            <a:r>
              <a:rPr lang="en-US" dirty="0"/>
              <a:t>PostgreSQL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7274A-10D9-9C4D-BE38-65B5EB974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821" y="1768160"/>
            <a:ext cx="2647607" cy="3769500"/>
          </a:xfrm>
        </p:spPr>
        <p:txBody>
          <a:bodyPr/>
          <a:lstStyle/>
          <a:p>
            <a:pPr marL="139700" indent="0">
              <a:buNone/>
            </a:pPr>
            <a:r>
              <a:rPr lang="en-US" altLang="zh-CN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Thomas</a:t>
            </a:r>
            <a:r>
              <a:rPr lang="zh-CN" alt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Lockhart</a:t>
            </a:r>
          </a:p>
          <a:p>
            <a:pPr marL="139700" indent="0">
              <a:buNone/>
            </a:pPr>
            <a:r>
              <a:rPr lang="en-US" altLang="zh-CN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Jolly</a:t>
            </a:r>
            <a:r>
              <a:rPr lang="zh-CN" alt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Chen</a:t>
            </a:r>
          </a:p>
          <a:p>
            <a:pPr marL="139700" indent="0">
              <a:buNone/>
            </a:pPr>
            <a:r>
              <a:rPr lang="en-US" altLang="zh-CN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Vadim</a:t>
            </a:r>
            <a:r>
              <a:rPr lang="zh-CN" alt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Mikheev</a:t>
            </a:r>
            <a:endParaRPr lang="en-US" altLang="zh-CN" sz="2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pPr marL="139700" indent="0">
              <a:buNone/>
            </a:pPr>
            <a:r>
              <a:rPr lang="en-US" altLang="zh-CN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Jan</a:t>
            </a:r>
            <a:r>
              <a:rPr lang="zh-CN" alt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Wieck</a:t>
            </a:r>
          </a:p>
          <a:p>
            <a:pPr marL="139700" indent="0">
              <a:buNone/>
            </a:pPr>
            <a:r>
              <a:rPr lang="en-US" altLang="zh-CN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Andrew</a:t>
            </a:r>
            <a:r>
              <a:rPr lang="zh-CN" alt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Yu</a:t>
            </a:r>
          </a:p>
          <a:p>
            <a:pPr marL="139700" indent="0">
              <a:buNone/>
            </a:pPr>
            <a:r>
              <a:rPr lang="en-US" altLang="zh-CN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Tom</a:t>
            </a:r>
            <a:r>
              <a:rPr lang="zh-CN" alt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Lane</a:t>
            </a:r>
          </a:p>
          <a:p>
            <a:pPr marL="139700" indent="0">
              <a:buNone/>
            </a:pPr>
            <a:endParaRPr lang="en-US" sz="2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pPr marL="139700" indent="0">
              <a:buNone/>
            </a:pPr>
            <a:r>
              <a:rPr lang="en-US" altLang="zh-CN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Bruce</a:t>
            </a:r>
            <a:r>
              <a:rPr lang="zh-CN" alt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Momjian</a:t>
            </a:r>
            <a:endParaRPr lang="en-US" altLang="zh-CN" sz="2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pPr marL="139700" indent="0">
              <a:buNone/>
            </a:pPr>
            <a:r>
              <a:rPr lang="en-US" altLang="zh-CN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Marc</a:t>
            </a:r>
            <a:r>
              <a:rPr lang="zh-CN" alt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Fournier</a:t>
            </a:r>
            <a:endParaRPr lang="en-US" sz="2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6800C-0464-D943-86A2-4F2C99C1F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1" y="1023491"/>
            <a:ext cx="5602013" cy="480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44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2BE2-8736-C040-A744-5980D6DE5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50" y="893075"/>
            <a:ext cx="8663100" cy="525200"/>
          </a:xfrm>
        </p:spPr>
        <p:txBody>
          <a:bodyPr/>
          <a:lstStyle/>
          <a:p>
            <a:r>
              <a:rPr lang="en-US" altLang="zh-CN" dirty="0"/>
              <a:t>Greenplum:</a:t>
            </a:r>
            <a:r>
              <a:rPr lang="zh-CN" altLang="en-US" dirty="0"/>
              <a:t> </a:t>
            </a:r>
            <a:r>
              <a:rPr lang="en-US" altLang="zh-CN" dirty="0"/>
              <a:t>2003</a:t>
            </a:r>
            <a:r>
              <a:rPr lang="ja-JP" altLang="en-US"/>
              <a:t>年创立</a:t>
            </a:r>
            <a:endParaRPr lang="en-US" dirty="0"/>
          </a:p>
        </p:txBody>
      </p:sp>
      <p:pic>
        <p:nvPicPr>
          <p:cNvPr id="5" name="Google Shape;219;p15">
            <a:extLst>
              <a:ext uri="{FF2B5EF4-FFF2-40B4-BE49-F238E27FC236}">
                <a16:creationId xmlns:a16="http://schemas.microsoft.com/office/drawing/2014/main" id="{EC89A255-96C2-8A40-8192-0487CD63DA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1814" y="2256790"/>
            <a:ext cx="1705358" cy="167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21;p15">
            <a:extLst>
              <a:ext uri="{FF2B5EF4-FFF2-40B4-BE49-F238E27FC236}">
                <a16:creationId xmlns:a16="http://schemas.microsoft.com/office/drawing/2014/main" id="{09FB8636-9A20-4547-BFFD-BA7FA2815C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4268" y="2270574"/>
            <a:ext cx="1704951" cy="164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D138A2-B20F-974C-9E81-990EB852F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843" y="2243006"/>
            <a:ext cx="1666315" cy="16729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7C71BF-FCBB-1A48-A9DA-0CD32038ECFE}"/>
              </a:ext>
            </a:extLst>
          </p:cNvPr>
          <p:cNvSpPr/>
          <p:nvPr/>
        </p:nvSpPr>
        <p:spPr>
          <a:xfrm>
            <a:off x="1061873" y="4247486"/>
            <a:ext cx="13452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/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Scott</a:t>
            </a:r>
            <a:r>
              <a:rPr lang="zh-CN" alt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Yara</a:t>
            </a:r>
          </a:p>
          <a:p>
            <a:pPr marL="139700"/>
            <a:r>
              <a:rPr lang="ja-JP" altLang="en-US">
                <a:latin typeface="Apple Chancery" panose="03020702040506060504" pitchFamily="66" charset="-79"/>
                <a:cs typeface="Apple Chancery" panose="03020702040506060504" pitchFamily="66" charset="-79"/>
              </a:rPr>
              <a:t>创始人</a:t>
            </a:r>
            <a:endParaRPr lang="en-US" altLang="zh-CN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0019B9-BEC2-6143-9E90-65E9C68019D4}"/>
              </a:ext>
            </a:extLst>
          </p:cNvPr>
          <p:cNvSpPr/>
          <p:nvPr/>
        </p:nvSpPr>
        <p:spPr>
          <a:xfrm>
            <a:off x="3467843" y="4247486"/>
            <a:ext cx="17764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/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Luke</a:t>
            </a:r>
            <a:r>
              <a:rPr lang="zh-CN" alt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Lonergan</a:t>
            </a:r>
          </a:p>
          <a:p>
            <a:pPr marL="139700"/>
            <a:r>
              <a:rPr lang="ja-JP" altLang="en-US">
                <a:latin typeface="Apple Chancery" panose="03020702040506060504" pitchFamily="66" charset="-79"/>
                <a:cs typeface="Apple Chancery" panose="03020702040506060504" pitchFamily="66" charset="-79"/>
              </a:rPr>
              <a:t>创始人</a:t>
            </a:r>
            <a:endParaRPr lang="en-US" altLang="zh-CN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6DACD3-1361-8B46-B8E9-AACF5D235990}"/>
              </a:ext>
            </a:extLst>
          </p:cNvPr>
          <p:cNvSpPr/>
          <p:nvPr/>
        </p:nvSpPr>
        <p:spPr>
          <a:xfrm>
            <a:off x="5605789" y="4245918"/>
            <a:ext cx="29819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 algn="ctr"/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Ray</a:t>
            </a:r>
            <a:r>
              <a:rPr lang="zh-CN" alt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Feng</a:t>
            </a:r>
          </a:p>
          <a:p>
            <a:pPr marL="139700"/>
            <a:r>
              <a:rPr lang="en-US" altLang="zh-CN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Greenplum</a:t>
            </a:r>
            <a:r>
              <a:rPr lang="ja-JP" altLang="en-US">
                <a:latin typeface="Apple Chancery" panose="03020702040506060504" pitchFamily="66" charset="-79"/>
                <a:cs typeface="Apple Chancery" panose="03020702040506060504" pitchFamily="66" charset="-79"/>
              </a:rPr>
              <a:t>中国研发创始人</a:t>
            </a:r>
            <a:endParaRPr lang="en-US" altLang="zh-CN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7593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336807" y="731492"/>
            <a:ext cx="7962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en-US" altLang="zh-Han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Gartner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2019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排名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： 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经典分析全球第三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；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实时分析并列第四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8D6CA8-5142-554A-9093-837660A5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0" y="1131602"/>
            <a:ext cx="8167255" cy="519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06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B1C6B8-30A6-C14E-AD17-DC3F1A8BCC1D}"/>
              </a:ext>
            </a:extLst>
          </p:cNvPr>
          <p:cNvSpPr txBox="1"/>
          <p:nvPr/>
        </p:nvSpPr>
        <p:spPr>
          <a:xfrm>
            <a:off x="2974905" y="3112973"/>
            <a:ext cx="38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en-US" altLang="zh-Han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Greenplum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ja-JP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架构</a:t>
            </a:r>
            <a:endParaRPr kumimoji="1"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7966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FC2E2-7412-7245-857B-1D9BA8C4B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869"/>
            <a:ext cx="9144000" cy="509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46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2574</TotalTime>
  <Words>2320</Words>
  <Application>Microsoft Macintosh PowerPoint</Application>
  <PresentationFormat>On-screen Show (4:3)</PresentationFormat>
  <Paragraphs>240</Paragraphs>
  <Slides>41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等线</vt:lpstr>
      <vt:lpstr>FZDaHei-B02S</vt:lpstr>
      <vt:lpstr>Proxima Nova</vt:lpstr>
      <vt:lpstr>SimHei</vt:lpstr>
      <vt:lpstr>SimSun</vt:lpstr>
      <vt:lpstr>Source Han Sans CN</vt:lpstr>
      <vt:lpstr>Apple Chancery</vt:lpstr>
      <vt:lpstr>Arial</vt:lpstr>
      <vt:lpstr>Calibri</vt:lpstr>
      <vt:lpstr>Courier New</vt:lpstr>
      <vt:lpstr>Office 主题​​</vt:lpstr>
      <vt:lpstr>PowerPoint Presentation</vt:lpstr>
      <vt:lpstr>PowerPoint Presentation</vt:lpstr>
      <vt:lpstr>PowerPoint Presentation</vt:lpstr>
      <vt:lpstr>数据库领域牛人: 4位图灵奖得主</vt:lpstr>
      <vt:lpstr>PostgreSQL</vt:lpstr>
      <vt:lpstr>Greenplum: 2003年创立</vt:lpstr>
      <vt:lpstr>PowerPoint Presentation</vt:lpstr>
      <vt:lpstr>PowerPoint Presentation</vt:lpstr>
      <vt:lpstr>PowerPoint Presentation</vt:lpstr>
      <vt:lpstr>Greenplum： 是集群化的 PostgreSQL</vt:lpstr>
      <vt:lpstr>集群化 – 为用户提供一个逻辑上透明的数据库</vt:lpstr>
      <vt:lpstr>Greenplum 极简拓扑</vt:lpstr>
      <vt:lpstr>Greenplum 最突出的架构特色：MPP（大规模并行处理）</vt:lpstr>
      <vt:lpstr>对用户透明的分布式数据库</vt:lpstr>
      <vt:lpstr>分布式数据存储：数据分布</vt:lpstr>
      <vt:lpstr>分布式查询处理：分布式查询优化</vt:lpstr>
      <vt:lpstr>分布式查询处理：查询执行</vt:lpstr>
      <vt:lpstr>分布式 ACID: 2阶段提交  A（原子性） 和 D（持久性）</vt:lpstr>
      <vt:lpstr>分布式ACID：全局快照 + Lock  I（隔离性）</vt:lpstr>
      <vt:lpstr>分布式ACID：全局快照 + 全局锁管理器  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Zhenghua Lyu</cp:lastModifiedBy>
  <cp:revision>49</cp:revision>
  <dcterms:created xsi:type="dcterms:W3CDTF">2018-04-13T02:17:25Z</dcterms:created>
  <dcterms:modified xsi:type="dcterms:W3CDTF">2019-06-20T09:47:48Z</dcterms:modified>
</cp:coreProperties>
</file>